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notesSlides/notesSlide9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Default Extension="png" ContentType="image/png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Default Extension="gif" ContentType="image/gif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256" r:id="rId2"/>
    <p:sldId id="257" r:id="rId3"/>
    <p:sldId id="318" r:id="rId4"/>
    <p:sldId id="320" r:id="rId5"/>
    <p:sldId id="324" r:id="rId6"/>
    <p:sldId id="259" r:id="rId7"/>
    <p:sldId id="329" r:id="rId8"/>
    <p:sldId id="328" r:id="rId9"/>
    <p:sldId id="260" r:id="rId10"/>
    <p:sldId id="321" r:id="rId11"/>
    <p:sldId id="322" r:id="rId12"/>
    <p:sldId id="331" r:id="rId13"/>
    <p:sldId id="333" r:id="rId14"/>
    <p:sldId id="332" r:id="rId15"/>
    <p:sldId id="334" r:id="rId16"/>
    <p:sldId id="336" r:id="rId17"/>
    <p:sldId id="335" r:id="rId18"/>
    <p:sldId id="337" r:id="rId19"/>
    <p:sldId id="342" r:id="rId20"/>
    <p:sldId id="343" r:id="rId21"/>
    <p:sldId id="341" r:id="rId22"/>
    <p:sldId id="344" r:id="rId23"/>
    <p:sldId id="347" r:id="rId24"/>
    <p:sldId id="348" r:id="rId25"/>
    <p:sldId id="338" r:id="rId26"/>
    <p:sldId id="340" r:id="rId27"/>
    <p:sldId id="299" r:id="rId28"/>
    <p:sldId id="326" r:id="rId29"/>
    <p:sldId id="262" r:id="rId30"/>
    <p:sldId id="353" r:id="rId31"/>
    <p:sldId id="354" r:id="rId32"/>
    <p:sldId id="264" r:id="rId33"/>
    <p:sldId id="355" r:id="rId34"/>
    <p:sldId id="358" r:id="rId35"/>
    <p:sldId id="356" r:id="rId36"/>
    <p:sldId id="357" r:id="rId37"/>
    <p:sldId id="265" r:id="rId38"/>
    <p:sldId id="266" r:id="rId39"/>
    <p:sldId id="267" r:id="rId40"/>
    <p:sldId id="327" r:id="rId41"/>
    <p:sldId id="330" r:id="rId42"/>
    <p:sldId id="300" r:id="rId43"/>
    <p:sldId id="269" r:id="rId44"/>
    <p:sldId id="270" r:id="rId45"/>
    <p:sldId id="271" r:id="rId46"/>
    <p:sldId id="272" r:id="rId47"/>
    <p:sldId id="352" r:id="rId48"/>
    <p:sldId id="275" r:id="rId49"/>
    <p:sldId id="273" r:id="rId50"/>
    <p:sldId id="274" r:id="rId51"/>
    <p:sldId id="359" r:id="rId52"/>
    <p:sldId id="276" r:id="rId53"/>
    <p:sldId id="285" r:id="rId54"/>
    <p:sldId id="277" r:id="rId55"/>
    <p:sldId id="278" r:id="rId56"/>
    <p:sldId id="279" r:id="rId57"/>
    <p:sldId id="280" r:id="rId58"/>
    <p:sldId id="281" r:id="rId59"/>
    <p:sldId id="282" r:id="rId60"/>
    <p:sldId id="350" r:id="rId61"/>
    <p:sldId id="283" r:id="rId62"/>
    <p:sldId id="284" r:id="rId63"/>
    <p:sldId id="345" r:id="rId64"/>
    <p:sldId id="351" r:id="rId65"/>
    <p:sldId id="349" r:id="rId6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89617" autoAdjust="0"/>
  </p:normalViewPr>
  <p:slideViewPr>
    <p:cSldViewPr>
      <p:cViewPr varScale="1">
        <p:scale>
          <a:sx n="118" d="100"/>
          <a:sy n="118" d="100"/>
        </p:scale>
        <p:origin x="-120" y="-9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49" d="100"/>
          <a:sy n="49" d="100"/>
        </p:scale>
        <p:origin x="-1944" y="-90"/>
      </p:cViewPr>
      <p:guideLst>
        <p:guide orient="horz" pos="3024"/>
        <p:guide pos="2304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37DA39-492A-4C49-90F0-F381F75384E0}" type="slidenum">
              <a:rPr lang="en-US"/>
              <a:pPr/>
              <a:t>2</a:t>
            </a:fld>
            <a:endParaRPr lang="en-US"/>
          </a:p>
        </p:txBody>
      </p:sp>
      <p:sp>
        <p:nvSpPr>
          <p:cNvPr id="86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579A913F-144C-4EC5-868B-DC0A768C4373}" type="slidenum">
              <a:rPr lang="en-GB" smtClean="0"/>
              <a:pPr defTabSz="963613"/>
              <a:t>62</a:t>
            </a:fld>
            <a:endParaRPr lang="en-GB" smtClean="0"/>
          </a:p>
        </p:txBody>
      </p:sp>
      <p:sp>
        <p:nvSpPr>
          <p:cNvPr id="11571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571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E0E3AECE-B484-4CCE-BBA3-71147881B3B6}" type="slidenum">
              <a:rPr lang="en-US" smtClean="0"/>
              <a:pPr defTabSz="963613"/>
              <a:t>31</a:t>
            </a:fld>
            <a:endParaRPr lang="en-US" smtClean="0"/>
          </a:p>
        </p:txBody>
      </p:sp>
      <p:sp>
        <p:nvSpPr>
          <p:cNvPr id="56323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6324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EE3B3EE-3CD6-4E0D-BD42-34D565D868CA}" type="slidenum">
              <a:rPr lang="en-US" smtClean="0"/>
              <a:pPr defTabSz="963613"/>
              <a:t>33</a:t>
            </a:fld>
            <a:endParaRPr lang="en-US" smtClean="0"/>
          </a:p>
        </p:txBody>
      </p:sp>
      <p:sp>
        <p:nvSpPr>
          <p:cNvPr id="57347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46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50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591E87BC-B75B-420F-98DE-C19EACD1DA0D}" type="slidenum">
              <a:rPr lang="en-GB" smtClean="0"/>
              <a:pPr defTabSz="963613"/>
              <a:t>58</a:t>
            </a:fld>
            <a:endParaRPr lang="en-GB" smtClean="0"/>
          </a:p>
        </p:txBody>
      </p:sp>
      <p:sp>
        <p:nvSpPr>
          <p:cNvPr id="11161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162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CB03AEF-385D-486F-8443-582D3770FCA0}" type="slidenum">
              <a:rPr lang="en-GB" smtClean="0"/>
              <a:pPr defTabSz="963613"/>
              <a:t>59</a:t>
            </a:fld>
            <a:endParaRPr lang="en-GB" smtClean="0"/>
          </a:p>
        </p:txBody>
      </p:sp>
      <p:sp>
        <p:nvSpPr>
          <p:cNvPr id="1126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26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A63F802-E59E-4480-AB12-5A0E8FB09767}" type="slidenum">
              <a:rPr lang="en-GB" smtClean="0"/>
              <a:pPr defTabSz="963613"/>
              <a:t>61</a:t>
            </a:fld>
            <a:endParaRPr lang="en-GB" smtClean="0"/>
          </a:p>
        </p:txBody>
      </p:sp>
      <p:sp>
        <p:nvSpPr>
          <p:cNvPr id="1136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36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3" r:id="rId4"/>
    <p:sldLayoutId id="2147483654" r:id="rId5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aseline="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+mn-lt"/>
          <a:ea typeface="+mn-ea"/>
          <a:cs typeface="+mn-c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+mn-lt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2400" baseline="0">
          <a:solidFill>
            <a:schemeClr val="bg1"/>
          </a:solidFill>
          <a:latin typeface="+mn-lt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+mn-lt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+mn-lt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533400" y="1752601"/>
            <a:ext cx="8305800" cy="1752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eaLnBrk="1" hangingPunct="1"/>
            <a:r>
              <a:rPr lang="en-US" sz="3200" b="0" dirty="0" smtClean="0">
                <a:solidFill>
                  <a:schemeClr val="bg1"/>
                </a:solidFill>
                <a:latin typeface="Arial Black" pitchFamily="34" charset="0"/>
              </a:rPr>
              <a:t>Introduction to MapReduce</a:t>
            </a:r>
            <a:endParaRPr lang="en-US" sz="3200" b="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81000" y="2023646"/>
            <a:ext cx="7315200" cy="338540"/>
          </a:xfrm>
          <a:prstGeom prst="rect">
            <a:avLst/>
          </a:prstGeom>
          <a:noFill/>
        </p:spPr>
        <p:txBody>
          <a:bodyPr wrap="square" lIns="91425" tIns="45713" rIns="91425" bIns="45713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Data-Intensive Information Processing Applications ― Session #1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124201" y="3733800"/>
            <a:ext cx="56388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1800" kern="0" dirty="0" smtClean="0">
                <a:solidFill>
                  <a:schemeClr val="bg1"/>
                </a:solidFill>
                <a:latin typeface="+mn-lt"/>
              </a:rPr>
              <a:t>Jimmy Lin</a:t>
            </a:r>
          </a:p>
          <a:p>
            <a:pPr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1800" b="0" kern="0" dirty="0" smtClean="0">
                <a:solidFill>
                  <a:schemeClr val="bg1"/>
                </a:solidFill>
                <a:latin typeface="+mn-lt"/>
              </a:rPr>
              <a:t>University of Maryland</a:t>
            </a:r>
          </a:p>
          <a:p>
            <a:pPr defTabSz="914259" eaLnBrk="1" hangingPunct="1">
              <a:buClr>
                <a:srgbClr val="5675A9"/>
              </a:buClr>
              <a:buSzPct val="75000"/>
              <a:defRPr/>
            </a:pPr>
            <a:endParaRPr lang="en-US" sz="1800" b="0" kern="0" dirty="0" smtClean="0">
              <a:solidFill>
                <a:schemeClr val="bg1"/>
              </a:solidFill>
              <a:latin typeface="+mn-lt"/>
            </a:endParaRPr>
          </a:p>
          <a:p>
            <a:pPr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1800" b="0" kern="0" dirty="0" smtClean="0">
                <a:solidFill>
                  <a:schemeClr val="bg1"/>
                </a:solidFill>
                <a:latin typeface="+mn-lt"/>
              </a:rPr>
              <a:t>Tuesday, January 26, 2010</a:t>
            </a:r>
          </a:p>
        </p:txBody>
      </p:sp>
      <p:pic>
        <p:nvPicPr>
          <p:cNvPr id="6" name="Picture 5" descr="formal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7400" y="3810000"/>
            <a:ext cx="914400" cy="914400"/>
          </a:xfrm>
          <a:prstGeom prst="rect">
            <a:avLst/>
          </a:prstGeom>
        </p:spPr>
      </p:pic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7408863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</a:rPr>
            </a:br>
            <a:r>
              <a:rPr lang="en-US" sz="1200" b="0" dirty="0">
                <a:solidFill>
                  <a:schemeClr val="bg1"/>
                </a:solidFill>
              </a:rPr>
              <a:t>See http://creativecommons.org/licenses/by-nc-sa/3.0/us/ for details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24600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What to do with more data?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Answering factoid questions</a:t>
            </a:r>
          </a:p>
          <a:p>
            <a:pPr lvl="1"/>
            <a:r>
              <a:rPr lang="en-US" dirty="0" smtClean="0"/>
              <a:t>Pattern matching on the Web</a:t>
            </a:r>
          </a:p>
          <a:p>
            <a:pPr lvl="1"/>
            <a:r>
              <a:rPr lang="en-US" dirty="0" smtClean="0"/>
              <a:t>Works amazingly well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Learning relations</a:t>
            </a:r>
          </a:p>
          <a:p>
            <a:pPr lvl="1"/>
            <a:r>
              <a:rPr lang="en-US" dirty="0" smtClean="0"/>
              <a:t>Start with seed instances</a:t>
            </a:r>
          </a:p>
          <a:p>
            <a:pPr lvl="1"/>
            <a:r>
              <a:rPr lang="en-US" dirty="0" smtClean="0"/>
              <a:t>Search for patterns on the Web</a:t>
            </a:r>
          </a:p>
          <a:p>
            <a:pPr lvl="1"/>
            <a:r>
              <a:rPr lang="en-US" dirty="0" smtClean="0"/>
              <a:t>Using patterns to find more instances</a:t>
            </a:r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1417638" y="2362200"/>
            <a:ext cx="5821362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Who shot Abraham Lincoln? </a:t>
            </a:r>
            <a:r>
              <a:rPr lang="en-US" dirty="0">
                <a:solidFill>
                  <a:schemeClr val="bg1"/>
                </a:solidFill>
                <a:sym typeface="Symbol" pitchFamily="18" charset="2"/>
              </a:rPr>
              <a:t> </a:t>
            </a:r>
            <a:r>
              <a:rPr lang="en-US" dirty="0">
                <a:solidFill>
                  <a:srgbClr val="FF0000"/>
                </a:solidFill>
                <a:sym typeface="Symbol" pitchFamily="18" charset="2"/>
              </a:rPr>
              <a:t>X</a:t>
            </a:r>
            <a:r>
              <a:rPr lang="en-US" dirty="0">
                <a:solidFill>
                  <a:schemeClr val="bg1"/>
                </a:solidFill>
                <a:sym typeface="Symbol" pitchFamily="18" charset="2"/>
              </a:rPr>
              <a:t> </a:t>
            </a:r>
            <a:r>
              <a:rPr lang="en-US" dirty="0">
                <a:solidFill>
                  <a:schemeClr val="bg1"/>
                </a:solidFill>
              </a:rPr>
              <a:t>shot Abraham Lincoln</a:t>
            </a:r>
          </a:p>
        </p:txBody>
      </p:sp>
      <p:sp>
        <p:nvSpPr>
          <p:cNvPr id="11269" name="TextBox 5"/>
          <p:cNvSpPr txBox="1">
            <a:spLocks noChangeArrowheads="1"/>
          </p:cNvSpPr>
          <p:nvPr/>
        </p:nvSpPr>
        <p:spPr bwMode="auto">
          <a:xfrm>
            <a:off x="914400" y="5130800"/>
            <a:ext cx="2613025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Birthday-of(Mozart, 1756)</a:t>
            </a:r>
          </a:p>
          <a:p>
            <a:r>
              <a:rPr lang="en-US" b="0">
                <a:solidFill>
                  <a:schemeClr val="bg1"/>
                </a:solidFill>
              </a:rPr>
              <a:t>Birthday-of(Einstein, 1879)</a:t>
            </a:r>
          </a:p>
        </p:txBody>
      </p:sp>
      <p:sp>
        <p:nvSpPr>
          <p:cNvPr id="11270" name="TextBox 6"/>
          <p:cNvSpPr txBox="1">
            <a:spLocks noChangeArrowheads="1"/>
          </p:cNvSpPr>
          <p:nvPr/>
        </p:nvSpPr>
        <p:spPr bwMode="auto">
          <a:xfrm>
            <a:off x="3684588" y="4419600"/>
            <a:ext cx="3935412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b="0">
                <a:solidFill>
                  <a:schemeClr val="bg1"/>
                </a:solidFill>
              </a:rPr>
              <a:t>Wolfgang Amadeus Mozart (1756 - 1791)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11271" name="TextBox 8"/>
          <p:cNvSpPr txBox="1">
            <a:spLocks noChangeArrowheads="1"/>
          </p:cNvSpPr>
          <p:nvPr/>
        </p:nvSpPr>
        <p:spPr bwMode="auto">
          <a:xfrm>
            <a:off x="3684588" y="4691063"/>
            <a:ext cx="2532062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b="0">
                <a:solidFill>
                  <a:schemeClr val="bg1"/>
                </a:solidFill>
              </a:rPr>
              <a:t>Einstein was born in 1879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11272" name="TextBox 9"/>
          <p:cNvSpPr txBox="1">
            <a:spLocks noChangeArrowheads="1"/>
          </p:cNvSpPr>
          <p:nvPr/>
        </p:nvSpPr>
        <p:spPr bwMode="auto">
          <a:xfrm>
            <a:off x="4114800" y="5562600"/>
            <a:ext cx="2846388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PERSON (DATE –</a:t>
            </a:r>
          </a:p>
          <a:p>
            <a:r>
              <a:rPr lang="en-US" b="0">
                <a:solidFill>
                  <a:schemeClr val="bg1"/>
                </a:solidFill>
              </a:rPr>
              <a:t>PERSON was born in DATE</a:t>
            </a:r>
          </a:p>
        </p:txBody>
      </p:sp>
      <p:sp>
        <p:nvSpPr>
          <p:cNvPr id="11273" name="Right Arrow 10"/>
          <p:cNvSpPr>
            <a:spLocks noChangeArrowheads="1"/>
          </p:cNvSpPr>
          <p:nvPr/>
        </p:nvSpPr>
        <p:spPr bwMode="auto">
          <a:xfrm rot="-1886155">
            <a:off x="3352800" y="48006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1274" name="Right Arrow 11"/>
          <p:cNvSpPr>
            <a:spLocks noChangeArrowheads="1"/>
          </p:cNvSpPr>
          <p:nvPr/>
        </p:nvSpPr>
        <p:spPr bwMode="auto">
          <a:xfrm rot="5400000">
            <a:off x="4343400" y="51054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1275" name="Right Arrow 12"/>
          <p:cNvSpPr>
            <a:spLocks noChangeArrowheads="1"/>
          </p:cNvSpPr>
          <p:nvPr/>
        </p:nvSpPr>
        <p:spPr bwMode="auto">
          <a:xfrm rot="-9953443">
            <a:off x="3676650" y="54864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13324" name="TextBox 13"/>
          <p:cNvSpPr txBox="1">
            <a:spLocks noChangeArrowheads="1"/>
          </p:cNvSpPr>
          <p:nvPr/>
        </p:nvSpPr>
        <p:spPr bwMode="auto">
          <a:xfrm>
            <a:off x="0" y="6442075"/>
            <a:ext cx="47244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(Brill et al., TREC 2001; Lin, ACM TOIS 2007)</a:t>
            </a:r>
          </a:p>
          <a:p>
            <a:r>
              <a:rPr lang="en-US" sz="1000" b="0" dirty="0">
                <a:solidFill>
                  <a:schemeClr val="bg1"/>
                </a:solidFill>
              </a:rPr>
              <a:t>(</a:t>
            </a:r>
            <a:r>
              <a:rPr lang="en-US" sz="1000" b="0" dirty="0" err="1">
                <a:solidFill>
                  <a:schemeClr val="bg1"/>
                </a:solidFill>
              </a:rPr>
              <a:t>Agichtein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Gravano</a:t>
            </a:r>
            <a:r>
              <a:rPr lang="en-US" sz="1000" b="0" dirty="0">
                <a:solidFill>
                  <a:schemeClr val="bg1"/>
                </a:solidFill>
              </a:rPr>
              <a:t>, DL 2000; </a:t>
            </a:r>
            <a:r>
              <a:rPr lang="en-US" sz="1000" b="0" dirty="0" err="1">
                <a:solidFill>
                  <a:schemeClr val="bg1"/>
                </a:solidFill>
              </a:rPr>
              <a:t>Ravichandran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Hovy</a:t>
            </a:r>
            <a:r>
              <a:rPr lang="en-US" sz="1000" b="0" dirty="0">
                <a:solidFill>
                  <a:schemeClr val="bg1"/>
                </a:solidFill>
              </a:rPr>
              <a:t>, ACL 2002; … )</a:t>
            </a:r>
            <a:endParaRPr lang="en-US" sz="14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/>
      <p:bldP spid="11269" grpId="0"/>
      <p:bldP spid="11270" grpId="0"/>
      <p:bldP spid="11271" grpId="0"/>
      <p:bldP spid="11272" grpId="0"/>
      <p:bldP spid="11273" grpId="0" animBg="1"/>
      <p:bldP spid="11274" grpId="0" animBg="1"/>
      <p:bldP spid="1127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cloud0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81000"/>
            <a:ext cx="9144000" cy="603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5"/>
                </a:solidFill>
              </a:rPr>
              <a:t>What is cloud computing?</a:t>
            </a:r>
            <a:endParaRPr lang="en-US" dirty="0">
              <a:solidFill>
                <a:schemeClr val="accent5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best thing since sliced bread?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clouds…</a:t>
            </a:r>
          </a:p>
          <a:p>
            <a:pPr lvl="1"/>
            <a:r>
              <a:rPr lang="en-US" dirty="0" smtClean="0"/>
              <a:t>Grids</a:t>
            </a:r>
          </a:p>
          <a:p>
            <a:pPr lvl="1"/>
            <a:r>
              <a:rPr lang="en-US" dirty="0" smtClean="0"/>
              <a:t>Vector supercomputers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Cloud computing means many different things:</a:t>
            </a:r>
          </a:p>
          <a:p>
            <a:pPr lvl="1"/>
            <a:r>
              <a:rPr lang="en-US" dirty="0" smtClean="0"/>
              <a:t>Large-data processing</a:t>
            </a:r>
          </a:p>
          <a:p>
            <a:pPr lvl="1"/>
            <a:r>
              <a:rPr lang="en-US" dirty="0" smtClean="0"/>
              <a:t>Rebranding of web 2.0</a:t>
            </a:r>
          </a:p>
          <a:p>
            <a:pPr lvl="1"/>
            <a:r>
              <a:rPr lang="en-US" dirty="0" smtClean="0"/>
              <a:t>Utility computing</a:t>
            </a:r>
          </a:p>
          <a:p>
            <a:pPr lvl="1"/>
            <a:r>
              <a:rPr lang="en-US" dirty="0" smtClean="0"/>
              <a:t>Everything as a service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Rebranding of web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Rich, interactive web applications</a:t>
            </a:r>
          </a:p>
          <a:p>
            <a:pPr lvl="1"/>
            <a:r>
              <a:rPr lang="en-US" dirty="0" smtClean="0"/>
              <a:t>Clouds refer to the servers that run them</a:t>
            </a:r>
          </a:p>
          <a:p>
            <a:pPr lvl="1"/>
            <a:r>
              <a:rPr lang="en-US" dirty="0" smtClean="0"/>
              <a:t>AJAX as the de facto standard (for better or worse)</a:t>
            </a:r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Facebook</a:t>
            </a:r>
            <a:r>
              <a:rPr lang="en-US" dirty="0" smtClean="0"/>
              <a:t>, YouTube, Gmail, …</a:t>
            </a:r>
          </a:p>
          <a:p>
            <a:r>
              <a:rPr lang="en-US" dirty="0" smtClean="0"/>
              <a:t>“The network is the computer”: take two</a:t>
            </a:r>
          </a:p>
          <a:p>
            <a:pPr lvl="1"/>
            <a:r>
              <a:rPr lang="en-US" dirty="0" smtClean="0"/>
              <a:t>User data is stored “in the clouds”</a:t>
            </a:r>
          </a:p>
          <a:p>
            <a:pPr lvl="1"/>
            <a:r>
              <a:rPr lang="en-US" dirty="0" smtClean="0"/>
              <a:t>Rise of the </a:t>
            </a:r>
            <a:r>
              <a:rPr lang="en-US" dirty="0" err="1" smtClean="0"/>
              <a:t>netbook</a:t>
            </a:r>
            <a:r>
              <a:rPr lang="en-US" dirty="0" smtClean="0"/>
              <a:t>, </a:t>
            </a:r>
            <a:r>
              <a:rPr lang="en-US" dirty="0" err="1" smtClean="0"/>
              <a:t>smartphones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Browser </a:t>
            </a:r>
            <a:r>
              <a:rPr lang="en-US" i="1" dirty="0" smtClean="0"/>
              <a:t>is</a:t>
            </a:r>
            <a:r>
              <a:rPr lang="en-US" dirty="0" smtClean="0"/>
              <a:t> the OS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ctrical_mete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35523" y="0"/>
            <a:ext cx="7672953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(Electricity meter)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omas_J_Watson_S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92043" y="4267200"/>
            <a:ext cx="2423357" cy="23698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Utility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</a:p>
          <a:p>
            <a:pPr lvl="1"/>
            <a:r>
              <a:rPr lang="en-US" dirty="0" smtClean="0"/>
              <a:t>Computing resources as a metered service (“pay as you go”)</a:t>
            </a:r>
          </a:p>
          <a:p>
            <a:pPr lvl="1"/>
            <a:r>
              <a:rPr lang="en-US" dirty="0" smtClean="0"/>
              <a:t>Ability to dynamically provision virtual machines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Cost: capital vs. operating expenses</a:t>
            </a:r>
          </a:p>
          <a:p>
            <a:pPr lvl="1"/>
            <a:r>
              <a:rPr lang="en-US" dirty="0" smtClean="0"/>
              <a:t>Scalability: “infinite” capacity</a:t>
            </a:r>
          </a:p>
          <a:p>
            <a:pPr lvl="1"/>
            <a:r>
              <a:rPr lang="en-US" dirty="0" smtClean="0"/>
              <a:t>Elasticity: scale up or down on demand</a:t>
            </a:r>
          </a:p>
          <a:p>
            <a:r>
              <a:rPr lang="en-US" dirty="0" smtClean="0"/>
              <a:t>Does it make sense?</a:t>
            </a:r>
          </a:p>
          <a:p>
            <a:pPr lvl="1"/>
            <a:r>
              <a:rPr lang="en-US" dirty="0" smtClean="0"/>
              <a:t>Benefits to cloud users</a:t>
            </a:r>
          </a:p>
          <a:p>
            <a:pPr lvl="1"/>
            <a:r>
              <a:rPr lang="en-US" dirty="0" smtClean="0"/>
              <a:t>Business case for cloud providers</a:t>
            </a:r>
          </a:p>
          <a:p>
            <a:pPr lvl="1"/>
            <a:endParaRPr lang="en-US" dirty="0"/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3810000" y="5715000"/>
            <a:ext cx="2438400" cy="914400"/>
          </a:xfrm>
          <a:prstGeom prst="wedgeRoundRectCallout">
            <a:avLst>
              <a:gd name="adj1" fmla="val 85832"/>
              <a:gd name="adj2" fmla="val -50181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dirty="0" smtClean="0">
                <a:solidFill>
                  <a:schemeClr val="bg1"/>
                </a:solidFill>
              </a:rPr>
              <a:t>I think there is a world market for about five computers.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Enabling Technology: Virtualization</a:t>
            </a:r>
            <a:endParaRPr lang="en-US" dirty="0"/>
          </a:p>
        </p:txBody>
      </p: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990600" y="2819400"/>
            <a:ext cx="2895600" cy="2000250"/>
            <a:chOff x="2057400" y="2209800"/>
            <a:chExt cx="2895600" cy="2000310"/>
          </a:xfrm>
        </p:grpSpPr>
        <p:sp>
          <p:nvSpPr>
            <p:cNvPr id="5" name="Rounded Rectangle 5"/>
            <p:cNvSpPr>
              <a:spLocks noChangeArrowheads="1"/>
            </p:cNvSpPr>
            <p:nvPr/>
          </p:nvSpPr>
          <p:spPr bwMode="auto">
            <a:xfrm>
              <a:off x="2057400" y="32766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Hardware</a:t>
              </a:r>
            </a:p>
          </p:txBody>
        </p:sp>
        <p:sp>
          <p:nvSpPr>
            <p:cNvPr id="6" name="Rounded Rectangle 6"/>
            <p:cNvSpPr>
              <a:spLocks noChangeArrowheads="1"/>
            </p:cNvSpPr>
            <p:nvPr/>
          </p:nvSpPr>
          <p:spPr bwMode="auto">
            <a:xfrm>
              <a:off x="2057400" y="27432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Operating System</a:t>
              </a:r>
            </a:p>
          </p:txBody>
        </p:sp>
        <p:sp>
          <p:nvSpPr>
            <p:cNvPr id="7" name="Rounded Rectangle 7"/>
            <p:cNvSpPr>
              <a:spLocks noChangeArrowheads="1"/>
            </p:cNvSpPr>
            <p:nvPr/>
          </p:nvSpPr>
          <p:spPr bwMode="auto">
            <a:xfrm>
              <a:off x="20574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8" name="Rounded Rectangle 9"/>
            <p:cNvSpPr>
              <a:spLocks noChangeArrowheads="1"/>
            </p:cNvSpPr>
            <p:nvPr/>
          </p:nvSpPr>
          <p:spPr bwMode="auto">
            <a:xfrm>
              <a:off x="30480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9" name="Rounded Rectangle 11"/>
            <p:cNvSpPr>
              <a:spLocks noChangeArrowheads="1"/>
            </p:cNvSpPr>
            <p:nvPr/>
          </p:nvSpPr>
          <p:spPr bwMode="auto">
            <a:xfrm>
              <a:off x="40386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10" name="TextBox 20"/>
            <p:cNvSpPr txBox="1">
              <a:spLocks noChangeArrowheads="1"/>
            </p:cNvSpPr>
            <p:nvPr/>
          </p:nvSpPr>
          <p:spPr bwMode="auto">
            <a:xfrm>
              <a:off x="2439584" y="3810000"/>
              <a:ext cx="2235164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Traditional Stack</a:t>
              </a:r>
            </a:p>
          </p:txBody>
        </p:sp>
      </p:grpSp>
      <p:grpSp>
        <p:nvGrpSpPr>
          <p:cNvPr id="11" name="Group 23"/>
          <p:cNvGrpSpPr>
            <a:grpSpLocks/>
          </p:cNvGrpSpPr>
          <p:nvPr/>
        </p:nvGrpSpPr>
        <p:grpSpPr bwMode="auto">
          <a:xfrm>
            <a:off x="5029200" y="2286000"/>
            <a:ext cx="2895600" cy="2533650"/>
            <a:chOff x="5638800" y="1676400"/>
            <a:chExt cx="2895600" cy="2533710"/>
          </a:xfrm>
        </p:grpSpPr>
        <p:sp>
          <p:nvSpPr>
            <p:cNvPr id="12" name="Rounded Rectangle 12"/>
            <p:cNvSpPr>
              <a:spLocks noChangeArrowheads="1"/>
            </p:cNvSpPr>
            <p:nvPr/>
          </p:nvSpPr>
          <p:spPr bwMode="auto">
            <a:xfrm>
              <a:off x="5638800" y="32766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Hardware</a:t>
              </a:r>
            </a:p>
          </p:txBody>
        </p:sp>
        <p:sp>
          <p:nvSpPr>
            <p:cNvPr id="13" name="Rounded Rectangle 13"/>
            <p:cNvSpPr>
              <a:spLocks noChangeArrowheads="1"/>
            </p:cNvSpPr>
            <p:nvPr/>
          </p:nvSpPr>
          <p:spPr bwMode="auto">
            <a:xfrm>
              <a:off x="56388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OS</a:t>
              </a:r>
            </a:p>
          </p:txBody>
        </p:sp>
        <p:sp>
          <p:nvSpPr>
            <p:cNvPr id="14" name="Rounded Rectangle 14"/>
            <p:cNvSpPr>
              <a:spLocks noChangeArrowheads="1"/>
            </p:cNvSpPr>
            <p:nvPr/>
          </p:nvSpPr>
          <p:spPr bwMode="auto">
            <a:xfrm>
              <a:off x="56388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15" name="Rounded Rectangle 15"/>
            <p:cNvSpPr>
              <a:spLocks noChangeArrowheads="1"/>
            </p:cNvSpPr>
            <p:nvPr/>
          </p:nvSpPr>
          <p:spPr bwMode="auto">
            <a:xfrm>
              <a:off x="66294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16" name="Rounded Rectangle 16"/>
            <p:cNvSpPr>
              <a:spLocks noChangeArrowheads="1"/>
            </p:cNvSpPr>
            <p:nvPr/>
          </p:nvSpPr>
          <p:spPr bwMode="auto">
            <a:xfrm>
              <a:off x="76200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App</a:t>
              </a:r>
            </a:p>
          </p:txBody>
        </p:sp>
        <p:sp>
          <p:nvSpPr>
            <p:cNvPr id="17" name="Rounded Rectangle 17"/>
            <p:cNvSpPr>
              <a:spLocks noChangeArrowheads="1"/>
            </p:cNvSpPr>
            <p:nvPr/>
          </p:nvSpPr>
          <p:spPr bwMode="auto">
            <a:xfrm>
              <a:off x="5638800" y="27432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dirty="0">
                  <a:solidFill>
                    <a:schemeClr val="bg2"/>
                  </a:solidFill>
                </a:rPr>
                <a:t>Hypervisor</a:t>
              </a:r>
            </a:p>
          </p:txBody>
        </p:sp>
        <p:sp>
          <p:nvSpPr>
            <p:cNvPr id="18" name="Rounded Rectangle 18"/>
            <p:cNvSpPr>
              <a:spLocks noChangeArrowheads="1"/>
            </p:cNvSpPr>
            <p:nvPr/>
          </p:nvSpPr>
          <p:spPr bwMode="auto">
            <a:xfrm>
              <a:off x="66294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OS</a:t>
              </a:r>
            </a:p>
          </p:txBody>
        </p:sp>
        <p:sp>
          <p:nvSpPr>
            <p:cNvPr id="19" name="Rounded Rectangle 19"/>
            <p:cNvSpPr>
              <a:spLocks noChangeArrowheads="1"/>
            </p:cNvSpPr>
            <p:nvPr/>
          </p:nvSpPr>
          <p:spPr bwMode="auto">
            <a:xfrm>
              <a:off x="76200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>
                  <a:solidFill>
                    <a:schemeClr val="bg2"/>
                  </a:solidFill>
                </a:rPr>
                <a:t>OS</a:t>
              </a:r>
            </a:p>
          </p:txBody>
        </p:sp>
        <p:sp>
          <p:nvSpPr>
            <p:cNvPr id="20" name="TextBox 21"/>
            <p:cNvSpPr txBox="1">
              <a:spLocks noChangeArrowheads="1"/>
            </p:cNvSpPr>
            <p:nvPr/>
          </p:nvSpPr>
          <p:spPr bwMode="auto">
            <a:xfrm>
              <a:off x="5999309" y="3810000"/>
              <a:ext cx="2230291" cy="4001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 dirty="0">
                  <a:solidFill>
                    <a:schemeClr val="bg1"/>
                  </a:solidFill>
                </a:rPr>
                <a:t>Virtualized Stack</a:t>
              </a: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as a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Utility computing = Infrastructure as a Service (</a:t>
            </a:r>
            <a:r>
              <a:rPr lang="en-US" dirty="0" err="1" smtClean="0"/>
              <a:t>IaaS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Why buy machines when you can rent cycles?</a:t>
            </a:r>
          </a:p>
          <a:p>
            <a:pPr lvl="1"/>
            <a:r>
              <a:rPr lang="en-US" dirty="0" smtClean="0"/>
              <a:t>Examples: Amazon’s EC2, </a:t>
            </a:r>
            <a:r>
              <a:rPr lang="en-US" dirty="0" err="1" smtClean="0"/>
              <a:t>Rackspace</a:t>
            </a:r>
            <a:endParaRPr lang="en-US" dirty="0" smtClean="0"/>
          </a:p>
          <a:p>
            <a:r>
              <a:rPr lang="en-US" dirty="0" smtClean="0"/>
              <a:t>Platform as a Service (</a:t>
            </a:r>
            <a:r>
              <a:rPr lang="en-US" dirty="0" err="1" smtClean="0"/>
              <a:t>PaaS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Give me nice API and take care of the maintenance, upgrades, …</a:t>
            </a:r>
          </a:p>
          <a:p>
            <a:pPr lvl="1"/>
            <a:r>
              <a:rPr lang="en-US" dirty="0" smtClean="0"/>
              <a:t>Example: Google App Engine</a:t>
            </a:r>
          </a:p>
          <a:p>
            <a:r>
              <a:rPr lang="en-US" dirty="0" smtClean="0"/>
              <a:t>Software as a Service (</a:t>
            </a:r>
            <a:r>
              <a:rPr lang="en-US" dirty="0" err="1" smtClean="0"/>
              <a:t>SaaS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Just run it for me!</a:t>
            </a:r>
          </a:p>
          <a:p>
            <a:pPr lvl="1"/>
            <a:r>
              <a:rPr lang="en-US" dirty="0" smtClean="0"/>
              <a:t>Example: Gmail, </a:t>
            </a:r>
            <a:r>
              <a:rPr lang="en-US" dirty="0" err="1" smtClean="0"/>
              <a:t>Salesforce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Ready-made large-data problems</a:t>
            </a:r>
          </a:p>
          <a:p>
            <a:pPr lvl="1"/>
            <a:r>
              <a:rPr lang="en-US" dirty="0" smtClean="0"/>
              <a:t>Lots of user-generated content </a:t>
            </a:r>
          </a:p>
          <a:p>
            <a:pPr lvl="1"/>
            <a:r>
              <a:rPr lang="en-US" dirty="0" smtClean="0"/>
              <a:t>Even more user behavior data</a:t>
            </a:r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Facebook</a:t>
            </a:r>
            <a:r>
              <a:rPr lang="en-US" dirty="0" smtClean="0"/>
              <a:t> friend suggestions, Google ad placement</a:t>
            </a:r>
          </a:p>
          <a:p>
            <a:pPr lvl="1"/>
            <a:r>
              <a:rPr lang="en-US" dirty="0" smtClean="0"/>
              <a:t>Business intelligence: gather everything in a data warehouse and run analytics to generate insight</a:t>
            </a:r>
          </a:p>
          <a:p>
            <a:r>
              <a:rPr lang="en-US" dirty="0" smtClean="0"/>
              <a:t>Utility computing</a:t>
            </a:r>
          </a:p>
          <a:p>
            <a:pPr lvl="1"/>
            <a:r>
              <a:rPr lang="en-US" dirty="0" smtClean="0"/>
              <a:t>Provision Hadoop clusters on-demand in the cloud</a:t>
            </a:r>
          </a:p>
          <a:p>
            <a:pPr lvl="1"/>
            <a:r>
              <a:rPr lang="en-US" dirty="0" smtClean="0"/>
              <a:t>Lower barrier to entry for tackling large-data problem</a:t>
            </a:r>
          </a:p>
          <a:p>
            <a:pPr lvl="1"/>
            <a:r>
              <a:rPr lang="en-US" dirty="0" smtClean="0"/>
              <a:t>Commoditization and democratization of large-data capabilities 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Course </a:t>
            </a:r>
            <a:r>
              <a:rPr lang="en-US" dirty="0" err="1" smtClean="0">
                <a:solidFill>
                  <a:srgbClr val="0070C0"/>
                </a:solidFill>
              </a:rPr>
              <a:t>Administrivia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this course about?</a:t>
            </a:r>
            <a:endParaRPr lang="en-US" dirty="0"/>
          </a:p>
        </p:txBody>
      </p:sp>
      <p:sp>
        <p:nvSpPr>
          <p:cNvPr id="8591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Data-intensive information processing</a:t>
            </a:r>
          </a:p>
          <a:p>
            <a:r>
              <a:rPr lang="en-US" dirty="0" smtClean="0"/>
              <a:t>Large-data (“web-scale”) problems</a:t>
            </a:r>
          </a:p>
          <a:p>
            <a:r>
              <a:rPr lang="en-US" dirty="0" smtClean="0"/>
              <a:t>Focus on applications</a:t>
            </a:r>
          </a:p>
          <a:p>
            <a:r>
              <a:rPr lang="en-US" dirty="0" smtClean="0"/>
              <a:t>MapReduce… and beyond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Pre-requisites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Strong Java programming</a:t>
            </a:r>
          </a:p>
          <a:p>
            <a:pPr lvl="1"/>
            <a:r>
              <a:rPr lang="en-US" dirty="0" smtClean="0"/>
              <a:t>But this course is </a:t>
            </a:r>
            <a:r>
              <a:rPr lang="en-US" i="1" dirty="0" smtClean="0"/>
              <a:t>not</a:t>
            </a:r>
            <a:r>
              <a:rPr lang="en-US" dirty="0" smtClean="0"/>
              <a:t> about programming: we’ll expect you to pick up Hadoop (quickly) along the way</a:t>
            </a:r>
          </a:p>
          <a:p>
            <a:pPr lvl="1"/>
            <a:r>
              <a:rPr lang="en-US" dirty="0" smtClean="0"/>
              <a:t>Focus on “thinking at scale” and algorithm design</a:t>
            </a:r>
          </a:p>
          <a:p>
            <a:r>
              <a:rPr lang="en-US" dirty="0" smtClean="0"/>
              <a:t>Solid knowledge of</a:t>
            </a:r>
          </a:p>
          <a:p>
            <a:pPr lvl="1"/>
            <a:r>
              <a:rPr lang="en-US" dirty="0" smtClean="0"/>
              <a:t>Probability and statistics</a:t>
            </a:r>
          </a:p>
          <a:p>
            <a:pPr lvl="1"/>
            <a:r>
              <a:rPr lang="en-US" dirty="0" smtClean="0"/>
              <a:t>Computer architecture</a:t>
            </a:r>
          </a:p>
          <a:p>
            <a:r>
              <a:rPr lang="en-US" dirty="0" smtClean="0"/>
              <a:t>No previous experience necessary in</a:t>
            </a:r>
          </a:p>
          <a:p>
            <a:pPr lvl="1"/>
            <a:r>
              <a:rPr lang="en-US" dirty="0" smtClean="0"/>
              <a:t>MapReduce</a:t>
            </a:r>
          </a:p>
          <a:p>
            <a:pPr lvl="1"/>
            <a:r>
              <a:rPr lang="en-US" dirty="0" smtClean="0"/>
              <a:t>Parallel and distributed programming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This course is not for you…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you’re not genuinely interested in the topic</a:t>
            </a:r>
          </a:p>
          <a:p>
            <a:r>
              <a:rPr lang="en-US" dirty="0" smtClean="0"/>
              <a:t>If you can’t put in the time</a:t>
            </a:r>
          </a:p>
          <a:p>
            <a:r>
              <a:rPr lang="en-US" dirty="0" smtClean="0"/>
              <a:t>If you’re not ready to do a lot of work</a:t>
            </a:r>
          </a:p>
          <a:p>
            <a:r>
              <a:rPr lang="en-US" dirty="0" smtClean="0"/>
              <a:t>If you’re not open to thinking about computing in new ways</a:t>
            </a:r>
          </a:p>
          <a:p>
            <a:r>
              <a:rPr lang="en-US" dirty="0" smtClean="0"/>
              <a:t>If you can’t cope with the uncertainty, unpredictability, etc. that comes with bleeding edge software</a:t>
            </a:r>
          </a:p>
          <a:p>
            <a:endParaRPr lang="en-US" dirty="0" smtClean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903556" y="5877580"/>
            <a:ext cx="732604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Otherwise, this will be a richly rewarding course!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Textbooks</a:t>
            </a:r>
          </a:p>
          <a:p>
            <a:r>
              <a:rPr lang="en-US" dirty="0" smtClean="0"/>
              <a:t>Components of the final grade:</a:t>
            </a:r>
          </a:p>
          <a:p>
            <a:pPr lvl="1"/>
            <a:r>
              <a:rPr lang="en-US" dirty="0" smtClean="0"/>
              <a:t>Assignments (important, but not worth much)</a:t>
            </a:r>
          </a:p>
          <a:p>
            <a:pPr lvl="1"/>
            <a:r>
              <a:rPr lang="en-US" dirty="0" smtClean="0"/>
              <a:t>Midterm and final exams</a:t>
            </a:r>
          </a:p>
          <a:p>
            <a:pPr lvl="1"/>
            <a:r>
              <a:rPr lang="en-US" dirty="0" smtClean="0"/>
              <a:t>Final project (of your choice, in groups of ~3)</a:t>
            </a:r>
          </a:p>
          <a:p>
            <a:pPr lvl="1"/>
            <a:r>
              <a:rPr lang="en-US" dirty="0" smtClean="0"/>
              <a:t>Class participation</a:t>
            </a:r>
          </a:p>
          <a:p>
            <a:r>
              <a:rPr lang="en-US" dirty="0" smtClean="0"/>
              <a:t>I am unlikely to accept the following excuses:</a:t>
            </a:r>
          </a:p>
          <a:p>
            <a:pPr lvl="1"/>
            <a:r>
              <a:rPr lang="en-US" dirty="0" smtClean="0"/>
              <a:t>“Too busy”</a:t>
            </a:r>
          </a:p>
          <a:p>
            <a:pPr lvl="1"/>
            <a:r>
              <a:rPr lang="en-US" dirty="0" smtClean="0"/>
              <a:t>“It took longer than I thought it would take”</a:t>
            </a:r>
          </a:p>
          <a:p>
            <a:pPr lvl="1"/>
            <a:r>
              <a:rPr lang="en-US" dirty="0" smtClean="0"/>
              <a:t>“It was harder than I initially thought”</a:t>
            </a:r>
          </a:p>
          <a:p>
            <a:pPr lvl="1"/>
            <a:r>
              <a:rPr lang="en-US" dirty="0" smtClean="0"/>
              <a:t>“My dog ate my homework” and modern variants thereof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Cloud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Hadoop</a:t>
            </a:r>
            <a:r>
              <a:rPr lang="en-US" dirty="0" smtClean="0"/>
              <a:t> on your local machine</a:t>
            </a:r>
          </a:p>
          <a:p>
            <a:r>
              <a:rPr lang="en-US" dirty="0" smtClean="0"/>
              <a:t>Hadoop in a virtual machine on your local machine</a:t>
            </a:r>
          </a:p>
          <a:p>
            <a:r>
              <a:rPr lang="en-US" dirty="0" err="1" smtClean="0"/>
              <a:t>Hadoop</a:t>
            </a:r>
            <a:r>
              <a:rPr lang="en-US" dirty="0" smtClean="0"/>
              <a:t> in the clouds with Amazon EC2</a:t>
            </a:r>
          </a:p>
          <a:p>
            <a:r>
              <a:rPr lang="en-US" dirty="0" err="1" smtClean="0"/>
              <a:t>Hadoop</a:t>
            </a:r>
            <a:r>
              <a:rPr lang="en-US" dirty="0" smtClean="0"/>
              <a:t> on the Google/IBM cluster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Important Aside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Usage agreement for EC2</a:t>
            </a:r>
          </a:p>
          <a:p>
            <a:r>
              <a:rPr lang="en-US" dirty="0" smtClean="0"/>
              <a:t>Usage agreement for Google/IBM cluster</a:t>
            </a:r>
          </a:p>
          <a:p>
            <a:r>
              <a:rPr lang="en-US" dirty="0" smtClean="0"/>
              <a:t>Stay tuned for more details over email…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68617"/>
            <a:ext cx="9144000" cy="612076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(Japanese rock garden)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Hadoop Zen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This is bleeding edge technology (= immature!)</a:t>
            </a:r>
          </a:p>
          <a:p>
            <a:pPr lvl="1" eaLnBrk="1" hangingPunct="1"/>
            <a:r>
              <a:rPr lang="en-US" dirty="0" smtClean="0"/>
              <a:t>Bugs, undocumented features, inexplicable behavior</a:t>
            </a:r>
          </a:p>
          <a:p>
            <a:pPr lvl="1" eaLnBrk="1" hangingPunct="1"/>
            <a:r>
              <a:rPr lang="en-US" dirty="0" smtClean="0"/>
              <a:t>Data loss(!)</a:t>
            </a:r>
          </a:p>
          <a:p>
            <a:pPr eaLnBrk="1" hangingPunct="1"/>
            <a:r>
              <a:rPr lang="en-US" dirty="0" smtClean="0"/>
              <a:t>Don’t get frustrated (take a deep breath)…</a:t>
            </a:r>
          </a:p>
          <a:p>
            <a:pPr lvl="1" eaLnBrk="1" hangingPunct="1"/>
            <a:r>
              <a:rPr lang="en-US" dirty="0" smtClean="0"/>
              <a:t>Those W$*#T@F! moments</a:t>
            </a:r>
          </a:p>
          <a:p>
            <a:pPr eaLnBrk="1" hangingPunct="1"/>
            <a:r>
              <a:rPr lang="en-US" dirty="0" smtClean="0"/>
              <a:t>Be patient… </a:t>
            </a:r>
          </a:p>
          <a:p>
            <a:pPr lvl="1" eaLnBrk="1" hangingPunct="1"/>
            <a:r>
              <a:rPr lang="en-US" dirty="0" smtClean="0"/>
              <a:t>We will inevitably encounter “situations” along the way</a:t>
            </a:r>
          </a:p>
          <a:p>
            <a:pPr eaLnBrk="1" hangingPunct="1"/>
            <a:r>
              <a:rPr lang="en-US" dirty="0" smtClean="0"/>
              <a:t>Be flexible…</a:t>
            </a:r>
          </a:p>
          <a:p>
            <a:pPr lvl="1" eaLnBrk="1" hangingPunct="1"/>
            <a:r>
              <a:rPr lang="en-US" dirty="0" smtClean="0"/>
              <a:t>We will have to be creative in workarounds</a:t>
            </a:r>
          </a:p>
          <a:p>
            <a:pPr eaLnBrk="1" hangingPunct="1"/>
            <a:r>
              <a:rPr lang="en-US" dirty="0" smtClean="0"/>
              <a:t>Be constructive…</a:t>
            </a:r>
          </a:p>
          <a:p>
            <a:pPr lvl="1" eaLnBrk="1" hangingPunct="1"/>
            <a:r>
              <a:rPr lang="en-US" dirty="0" smtClean="0"/>
              <a:t>Tell me how I can make everyone’s experience better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How do we scale up?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oadrunner_supercomputer_HiR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(IBM Roadrunner)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Divide and Conquer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57400" y="16764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“Work”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447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>
                <a:solidFill>
                  <a:schemeClr val="bg2"/>
                </a:solidFill>
              </a:rPr>
              <a:t>w</a:t>
            </a:r>
            <a:r>
              <a:rPr lang="en-US" i="1" baseline="-25000">
                <a:solidFill>
                  <a:schemeClr val="bg2"/>
                </a:solidFill>
              </a:rPr>
              <a:t>1</a:t>
            </a:r>
          </a:p>
        </p:txBody>
      </p:sp>
      <p:cxnSp>
        <p:nvCxnSpPr>
          <p:cNvPr id="8" name="Straight Arrow Connector 7"/>
          <p:cNvCxnSpPr>
            <a:cxnSpLocks noChangeShapeType="1"/>
          </p:cNvCxnSpPr>
          <p:nvPr/>
        </p:nvCxnSpPr>
        <p:spPr bwMode="auto">
          <a:xfrm rot="5400000">
            <a:off x="3504407" y="2439194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>
            <a:off x="4572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H="1">
            <a:off x="2286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2004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>
                <a:solidFill>
                  <a:schemeClr val="bg2"/>
                </a:solidFill>
              </a:rPr>
              <a:t>w</a:t>
            </a:r>
            <a:r>
              <a:rPr lang="en-US" i="1" baseline="-2500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876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>
                <a:solidFill>
                  <a:schemeClr val="bg2"/>
                </a:solidFill>
              </a:rPr>
              <a:t>w</a:t>
            </a:r>
            <a:r>
              <a:rPr lang="en-US" i="1" baseline="-25000">
                <a:solidFill>
                  <a:schemeClr val="bg2"/>
                </a:solidFill>
              </a:rPr>
              <a:t>3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47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 dirty="0">
                <a:solidFill>
                  <a:schemeClr val="bg2"/>
                </a:solidFill>
              </a:rPr>
              <a:t>r</a:t>
            </a:r>
            <a:r>
              <a:rPr lang="en-US" i="1" baseline="-25000" dirty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2004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>
                <a:solidFill>
                  <a:schemeClr val="bg2"/>
                </a:solidFill>
              </a:rPr>
              <a:t>r</a:t>
            </a:r>
            <a:r>
              <a:rPr lang="en-US" i="1" baseline="-25000">
                <a:solidFill>
                  <a:schemeClr val="bg2"/>
                </a:solidFill>
              </a:rPr>
              <a:t>2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876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i="1">
                <a:solidFill>
                  <a:schemeClr val="bg2"/>
                </a:solidFill>
              </a:rPr>
              <a:t>r</a:t>
            </a:r>
            <a:r>
              <a:rPr lang="en-US" i="1" baseline="-25000">
                <a:solidFill>
                  <a:schemeClr val="bg2"/>
                </a:solidFill>
              </a:rPr>
              <a:t>3</a:t>
            </a:r>
          </a:p>
        </p:txBody>
      </p:sp>
      <p:cxnSp>
        <p:nvCxnSpPr>
          <p:cNvPr id="18" name="Straight Arrow Connector 17"/>
          <p:cNvCxnSpPr>
            <a:cxnSpLocks noChangeShapeType="1"/>
          </p:cNvCxnSpPr>
          <p:nvPr/>
        </p:nvCxnSpPr>
        <p:spPr bwMode="auto">
          <a:xfrm rot="5400000">
            <a:off x="35059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rot="5400000">
            <a:off x="5180807" y="3656806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ShapeType="1"/>
          </p:cNvCxnSpPr>
          <p:nvPr/>
        </p:nvCxnSpPr>
        <p:spPr bwMode="auto">
          <a:xfrm rot="5400000">
            <a:off x="17533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057400" y="53340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“Result”</a:t>
            </a: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 rot="5400000">
            <a:off x="3505994" y="48760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cxnSpLocks noChangeShapeType="1"/>
          </p:cNvCxnSpPr>
          <p:nvPr/>
        </p:nvCxnSpPr>
        <p:spPr bwMode="auto">
          <a:xfrm flipH="1">
            <a:off x="4572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cxnSpLocks noChangeShapeType="1"/>
          </p:cNvCxnSpPr>
          <p:nvPr/>
        </p:nvCxnSpPr>
        <p:spPr bwMode="auto">
          <a:xfrm>
            <a:off x="2286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1600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b="0" dirty="0">
                <a:solidFill>
                  <a:schemeClr val="bg2"/>
                </a:solidFill>
              </a:rPr>
              <a:t>“worker”</a:t>
            </a:r>
          </a:p>
        </p:txBody>
      </p:sp>
      <p:sp>
        <p:nvSpPr>
          <p:cNvPr id="30" name="Rounded Rectangle 29"/>
          <p:cNvSpPr>
            <a:spLocks noChangeArrowheads="1"/>
          </p:cNvSpPr>
          <p:nvPr/>
        </p:nvSpPr>
        <p:spPr bwMode="auto">
          <a:xfrm>
            <a:off x="33528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b="0">
                <a:solidFill>
                  <a:schemeClr val="bg2"/>
                </a:solidFill>
              </a:rPr>
              <a:t>“worker”</a:t>
            </a:r>
          </a:p>
        </p:txBody>
      </p:sp>
      <p:sp>
        <p:nvSpPr>
          <p:cNvPr id="31" name="Rounded Rectangle 30"/>
          <p:cNvSpPr>
            <a:spLocks noChangeArrowheads="1"/>
          </p:cNvSpPr>
          <p:nvPr/>
        </p:nvSpPr>
        <p:spPr bwMode="auto">
          <a:xfrm>
            <a:off x="5029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400" b="0">
                <a:solidFill>
                  <a:schemeClr val="bg2"/>
                </a:solidFill>
              </a:rPr>
              <a:t>“worker”</a:t>
            </a:r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6148388" y="1752600"/>
            <a:ext cx="1431925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Partition</a:t>
            </a: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6096000" y="5176838"/>
            <a:ext cx="1500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>
                <a:solidFill>
                  <a:srgbClr val="FF0000"/>
                </a:solidFill>
              </a:rPr>
              <a:t>Combine</a:t>
            </a:r>
          </a:p>
        </p:txBody>
      </p: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rot="5400000">
            <a:off x="6414294" y="2704306"/>
            <a:ext cx="839788" cy="3175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  <p:cxnSp>
        <p:nvCxnSpPr>
          <p:cNvPr id="38" name="Straight Arrow Connector 37"/>
          <p:cNvCxnSpPr>
            <a:cxnSpLocks noChangeShapeType="1"/>
          </p:cNvCxnSpPr>
          <p:nvPr/>
        </p:nvCxnSpPr>
        <p:spPr bwMode="auto">
          <a:xfrm rot="5400000">
            <a:off x="6415088" y="4760913"/>
            <a:ext cx="839787" cy="1587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1" grpId="0" animBg="1"/>
      <p:bldP spid="29" grpId="0" animBg="1"/>
      <p:bldP spid="30" grpId="0" animBg="1"/>
      <p:bldP spid="31" grpId="0" animBg="1"/>
      <p:bldP spid="32" grpId="0"/>
      <p:bldP spid="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MapReduce?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 model for expressing distributed computations at a massive scale</a:t>
            </a:r>
          </a:p>
          <a:p>
            <a:r>
              <a:rPr lang="en-US" dirty="0" smtClean="0"/>
              <a:t>Execution framework for organizing and performing such computations</a:t>
            </a:r>
          </a:p>
          <a:p>
            <a:r>
              <a:rPr lang="en-US" dirty="0" smtClean="0"/>
              <a:t>Open-source implementation called Hadoop</a:t>
            </a:r>
            <a:endParaRPr lang="en-US" dirty="0"/>
          </a:p>
        </p:txBody>
      </p:sp>
      <p:pic>
        <p:nvPicPr>
          <p:cNvPr id="4" name="Picture 3" descr="hadoop+elephant_rgb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91200" y="5867400"/>
            <a:ext cx="3048000" cy="72237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Parallelization Challenges</a:t>
            </a:r>
          </a:p>
        </p:txBody>
      </p:sp>
      <p:sp>
        <p:nvSpPr>
          <p:cNvPr id="41987" name="Rectangle 9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smtClean="0"/>
              <a:t>How do we assign work units to workers?</a:t>
            </a:r>
          </a:p>
          <a:p>
            <a:pPr eaLnBrk="1" hangingPunct="1"/>
            <a:r>
              <a:rPr lang="en-GB" smtClean="0"/>
              <a:t>What if we have more work units than workers?</a:t>
            </a:r>
          </a:p>
          <a:p>
            <a:pPr eaLnBrk="1" hangingPunct="1"/>
            <a:r>
              <a:rPr lang="en-GB" smtClean="0"/>
              <a:t>What if workers need to share partial results?</a:t>
            </a:r>
          </a:p>
          <a:p>
            <a:pPr eaLnBrk="1" hangingPunct="1"/>
            <a:r>
              <a:rPr lang="en-GB" smtClean="0"/>
              <a:t>How do we aggregate partial results?</a:t>
            </a:r>
          </a:p>
          <a:p>
            <a:pPr eaLnBrk="1" hangingPunct="1"/>
            <a:r>
              <a:rPr lang="en-GB" smtClean="0"/>
              <a:t>How do we know all the workers have finished?</a:t>
            </a:r>
          </a:p>
          <a:p>
            <a:pPr eaLnBrk="1" hangingPunct="1"/>
            <a:r>
              <a:rPr lang="en-GB" smtClean="0"/>
              <a:t>What if workers die?</a:t>
            </a:r>
          </a:p>
        </p:txBody>
      </p:sp>
      <p:sp>
        <p:nvSpPr>
          <p:cNvPr id="20484" name="Text Box 10"/>
          <p:cNvSpPr txBox="1">
            <a:spLocks noChangeArrowheads="1"/>
          </p:cNvSpPr>
          <p:nvPr/>
        </p:nvSpPr>
        <p:spPr bwMode="auto">
          <a:xfrm>
            <a:off x="702666" y="5405735"/>
            <a:ext cx="790793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What is the common theme of all of these problems?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Common Theme?</a:t>
            </a:r>
          </a:p>
        </p:txBody>
      </p:sp>
      <p:sp>
        <p:nvSpPr>
          <p:cNvPr id="4301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Parallelization problems arise from:</a:t>
            </a:r>
          </a:p>
          <a:p>
            <a:pPr lvl="1" eaLnBrk="1" hangingPunct="1"/>
            <a:r>
              <a:rPr lang="en-GB" dirty="0" smtClean="0"/>
              <a:t>Communication between workers (e.g., to exchange state)</a:t>
            </a:r>
          </a:p>
          <a:p>
            <a:pPr lvl="1" eaLnBrk="1" hangingPunct="1"/>
            <a:r>
              <a:rPr lang="en-GB" dirty="0" smtClean="0"/>
              <a:t>Access to shared resources (e.g., data)</a:t>
            </a:r>
          </a:p>
          <a:p>
            <a:pPr eaLnBrk="1" hangingPunct="1"/>
            <a:r>
              <a:rPr lang="en-GB" dirty="0" smtClean="0"/>
              <a:t>Thus, we need a synchronization mechanism</a:t>
            </a:r>
          </a:p>
          <a:p>
            <a:pPr lvl="1" eaLnBrk="1" hangingPunct="1"/>
            <a:endParaRPr lang="en-GB" dirty="0" smtClean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3" descr="deadlock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939" name="TextBox 4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/>
              <a:t>Source: Ricardo Guimarães Herrmann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mtClean="0"/>
              <a:t>Managing Multiple Workers</a:t>
            </a:r>
          </a:p>
        </p:txBody>
      </p:sp>
      <p:sp>
        <p:nvSpPr>
          <p:cNvPr id="4403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Difficult because</a:t>
            </a:r>
          </a:p>
          <a:p>
            <a:pPr lvl="1" eaLnBrk="1" hangingPunct="1"/>
            <a:r>
              <a:rPr lang="en-GB" dirty="0" smtClean="0"/>
              <a:t>We don’t know the order in which workers run</a:t>
            </a:r>
          </a:p>
          <a:p>
            <a:pPr lvl="1" eaLnBrk="1" hangingPunct="1"/>
            <a:r>
              <a:rPr lang="en-GB" dirty="0" smtClean="0"/>
              <a:t>We don’t know when workers interrupt each other</a:t>
            </a:r>
          </a:p>
          <a:p>
            <a:pPr lvl="1" eaLnBrk="1" hangingPunct="1"/>
            <a:r>
              <a:rPr lang="en-GB" dirty="0" smtClean="0"/>
              <a:t>We don’t know the order in which workers access shared data</a:t>
            </a:r>
          </a:p>
          <a:p>
            <a:pPr eaLnBrk="1" hangingPunct="1"/>
            <a:r>
              <a:rPr lang="en-GB" dirty="0" smtClean="0"/>
              <a:t>Thus, we need:</a:t>
            </a:r>
          </a:p>
          <a:p>
            <a:pPr lvl="1" eaLnBrk="1" hangingPunct="1"/>
            <a:r>
              <a:rPr lang="en-GB" dirty="0" smtClean="0"/>
              <a:t>Semaphores (lock, unlock)</a:t>
            </a:r>
          </a:p>
          <a:p>
            <a:pPr lvl="1" eaLnBrk="1" hangingPunct="1"/>
            <a:r>
              <a:rPr lang="en-GB" dirty="0" smtClean="0"/>
              <a:t>Conditional variables (wait, notify, broadcast)</a:t>
            </a:r>
          </a:p>
          <a:p>
            <a:pPr lvl="1" eaLnBrk="1" hangingPunct="1"/>
            <a:r>
              <a:rPr lang="en-GB" dirty="0" smtClean="0"/>
              <a:t>Barriers</a:t>
            </a:r>
          </a:p>
          <a:p>
            <a:pPr eaLnBrk="1" hangingPunct="1"/>
            <a:r>
              <a:rPr lang="en-GB" dirty="0" smtClean="0"/>
              <a:t>Still, lots of problems:</a:t>
            </a:r>
          </a:p>
          <a:p>
            <a:pPr lvl="1" eaLnBrk="1" hangingPunct="1"/>
            <a:r>
              <a:rPr lang="en-GB" dirty="0" smtClean="0"/>
              <a:t>Deadlock, </a:t>
            </a:r>
            <a:r>
              <a:rPr lang="en-GB" dirty="0" err="1" smtClean="0"/>
              <a:t>livelock</a:t>
            </a:r>
            <a:r>
              <a:rPr lang="en-GB" dirty="0" smtClean="0"/>
              <a:t>, race conditions...</a:t>
            </a:r>
          </a:p>
          <a:p>
            <a:pPr lvl="1" eaLnBrk="1" hangingPunct="1"/>
            <a:r>
              <a:rPr lang="en-GB" dirty="0" smtClean="0"/>
              <a:t>Dining philosophers, sleeping barbers, cigarette smokers...</a:t>
            </a:r>
          </a:p>
          <a:p>
            <a:pPr eaLnBrk="1" hangingPunct="1"/>
            <a:r>
              <a:rPr lang="en-GB" dirty="0" smtClean="0"/>
              <a:t>Moral of the story: be careful!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 models</a:t>
            </a:r>
          </a:p>
          <a:p>
            <a:pPr lvl="1"/>
            <a:r>
              <a:rPr lang="en-US" dirty="0" smtClean="0"/>
              <a:t>Shared memory (</a:t>
            </a:r>
            <a:r>
              <a:rPr lang="en-US" dirty="0" err="1" smtClean="0"/>
              <a:t>pthreads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Message passing (MPI)</a:t>
            </a:r>
          </a:p>
          <a:p>
            <a:r>
              <a:rPr lang="en-US" dirty="0" smtClean="0"/>
              <a:t>Design Patterns</a:t>
            </a:r>
          </a:p>
          <a:p>
            <a:pPr lvl="1"/>
            <a:r>
              <a:rPr lang="en-US" dirty="0" smtClean="0"/>
              <a:t>Master-slaves</a:t>
            </a:r>
          </a:p>
          <a:p>
            <a:pPr lvl="1"/>
            <a:r>
              <a:rPr lang="en-US" dirty="0" smtClean="0"/>
              <a:t>Producer-consumer flows</a:t>
            </a:r>
          </a:p>
          <a:p>
            <a:pPr lvl="1"/>
            <a:r>
              <a:rPr lang="en-US" dirty="0" smtClean="0"/>
              <a:t>Shared work queues</a:t>
            </a:r>
          </a:p>
          <a:p>
            <a:pPr lvl="1"/>
            <a:endParaRPr lang="en-US" dirty="0"/>
          </a:p>
        </p:txBody>
      </p:sp>
      <p:grpSp>
        <p:nvGrpSpPr>
          <p:cNvPr id="4" name="Group 41"/>
          <p:cNvGrpSpPr>
            <a:grpSpLocks/>
          </p:cNvGrpSpPr>
          <p:nvPr/>
        </p:nvGrpSpPr>
        <p:grpSpPr bwMode="auto">
          <a:xfrm>
            <a:off x="7134225" y="990600"/>
            <a:ext cx="1476375" cy="1630362"/>
            <a:chOff x="2667000" y="1524000"/>
            <a:chExt cx="2032346" cy="2243288"/>
          </a:xfrm>
        </p:grpSpPr>
        <p:cxnSp>
          <p:nvCxnSpPr>
            <p:cNvPr id="5" name="Straight Arrow Connector 4"/>
            <p:cNvCxnSpPr>
              <a:cxnSpLocks noChangeShapeType="1"/>
            </p:cNvCxnSpPr>
            <p:nvPr/>
          </p:nvCxnSpPr>
          <p:spPr bwMode="auto">
            <a:xfrm rot="5400000">
              <a:off x="2134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6" name="TextBox 9"/>
            <p:cNvSpPr txBox="1">
              <a:spLocks noChangeArrowheads="1"/>
            </p:cNvSpPr>
            <p:nvPr/>
          </p:nvSpPr>
          <p:spPr bwMode="auto">
            <a:xfrm>
              <a:off x="2682875" y="1524000"/>
              <a:ext cx="20164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Message Passing</a:t>
              </a:r>
            </a:p>
          </p:txBody>
        </p:sp>
        <p:sp>
          <p:nvSpPr>
            <p:cNvPr id="7" name="TextBox 10"/>
            <p:cNvSpPr txBox="1">
              <a:spLocks noChangeArrowheads="1"/>
            </p:cNvSpPr>
            <p:nvPr/>
          </p:nvSpPr>
          <p:spPr bwMode="auto">
            <a:xfrm>
              <a:off x="2667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8" name="Straight Arrow Connector 11"/>
            <p:cNvCxnSpPr>
              <a:cxnSpLocks noChangeShapeType="1"/>
            </p:cNvCxnSpPr>
            <p:nvPr/>
          </p:nvCxnSpPr>
          <p:spPr bwMode="auto">
            <a:xfrm rot="5400000">
              <a:off x="2515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9" name="TextBox 12"/>
            <p:cNvSpPr txBox="1">
              <a:spLocks noChangeArrowheads="1"/>
            </p:cNvSpPr>
            <p:nvPr/>
          </p:nvSpPr>
          <p:spPr bwMode="auto">
            <a:xfrm>
              <a:off x="3048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10" name="Straight Arrow Connector 13"/>
            <p:cNvCxnSpPr>
              <a:cxnSpLocks noChangeShapeType="1"/>
            </p:cNvCxnSpPr>
            <p:nvPr/>
          </p:nvCxnSpPr>
          <p:spPr bwMode="auto">
            <a:xfrm rot="5400000">
              <a:off x="2896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1" name="TextBox 14"/>
            <p:cNvSpPr txBox="1">
              <a:spLocks noChangeArrowheads="1"/>
            </p:cNvSpPr>
            <p:nvPr/>
          </p:nvSpPr>
          <p:spPr bwMode="auto">
            <a:xfrm>
              <a:off x="3429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3</a:t>
              </a:r>
            </a:p>
          </p:txBody>
        </p:sp>
        <p:cxnSp>
          <p:nvCxnSpPr>
            <p:cNvPr id="12" name="Straight Arrow Connector 15"/>
            <p:cNvCxnSpPr>
              <a:cxnSpLocks noChangeShapeType="1"/>
            </p:cNvCxnSpPr>
            <p:nvPr/>
          </p:nvCxnSpPr>
          <p:spPr bwMode="auto">
            <a:xfrm rot="5400000">
              <a:off x="3277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3" name="TextBox 16"/>
            <p:cNvSpPr txBox="1">
              <a:spLocks noChangeArrowheads="1"/>
            </p:cNvSpPr>
            <p:nvPr/>
          </p:nvSpPr>
          <p:spPr bwMode="auto">
            <a:xfrm>
              <a:off x="3810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4</a:t>
              </a:r>
            </a:p>
          </p:txBody>
        </p:sp>
        <p:cxnSp>
          <p:nvCxnSpPr>
            <p:cNvPr id="14" name="Straight Arrow Connector 17"/>
            <p:cNvCxnSpPr>
              <a:cxnSpLocks noChangeShapeType="1"/>
            </p:cNvCxnSpPr>
            <p:nvPr/>
          </p:nvCxnSpPr>
          <p:spPr bwMode="auto">
            <a:xfrm rot="5400000">
              <a:off x="3658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5" name="TextBox 18"/>
            <p:cNvSpPr txBox="1">
              <a:spLocks noChangeArrowheads="1"/>
            </p:cNvSpPr>
            <p:nvPr/>
          </p:nvSpPr>
          <p:spPr bwMode="auto">
            <a:xfrm>
              <a:off x="4191001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P</a:t>
              </a:r>
              <a:r>
                <a:rPr lang="en-US" sz="1200" baseline="-25000" dirty="0">
                  <a:solidFill>
                    <a:srgbClr val="FF0000"/>
                  </a:solidFill>
                </a:rPr>
                <a:t>5</a:t>
              </a:r>
            </a:p>
          </p:txBody>
        </p:sp>
        <p:cxnSp>
          <p:nvCxnSpPr>
            <p:cNvPr id="16" name="Straight Arrow Connector 43"/>
            <p:cNvCxnSpPr>
              <a:cxnSpLocks noChangeShapeType="1"/>
            </p:cNvCxnSpPr>
            <p:nvPr/>
          </p:nvCxnSpPr>
          <p:spPr bwMode="auto">
            <a:xfrm>
              <a:off x="2835275" y="1981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48"/>
            <p:cNvCxnSpPr>
              <a:cxnSpLocks noChangeShapeType="1"/>
            </p:cNvCxnSpPr>
            <p:nvPr/>
          </p:nvCxnSpPr>
          <p:spPr bwMode="auto">
            <a:xfrm rot="10800000" flipV="1">
              <a:off x="3216275" y="2057400"/>
              <a:ext cx="1143000" cy="2286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58"/>
            <p:cNvCxnSpPr>
              <a:cxnSpLocks noChangeShapeType="1"/>
            </p:cNvCxnSpPr>
            <p:nvPr/>
          </p:nvCxnSpPr>
          <p:spPr bwMode="auto">
            <a:xfrm>
              <a:off x="3597275" y="2362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59"/>
            <p:cNvCxnSpPr>
              <a:cxnSpLocks noChangeShapeType="1"/>
            </p:cNvCxnSpPr>
            <p:nvPr/>
          </p:nvCxnSpPr>
          <p:spPr bwMode="auto">
            <a:xfrm flipH="1">
              <a:off x="3978275" y="25908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60"/>
            <p:cNvCxnSpPr>
              <a:cxnSpLocks noChangeShapeType="1"/>
            </p:cNvCxnSpPr>
            <p:nvPr/>
          </p:nvCxnSpPr>
          <p:spPr bwMode="auto">
            <a:xfrm rot="10800000" flipV="1">
              <a:off x="3597275" y="2819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62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438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63"/>
            <p:cNvCxnSpPr>
              <a:cxnSpLocks noChangeShapeType="1"/>
            </p:cNvCxnSpPr>
            <p:nvPr/>
          </p:nvCxnSpPr>
          <p:spPr bwMode="auto">
            <a:xfrm flipH="1">
              <a:off x="2835275" y="26670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64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9718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42"/>
          <p:cNvGrpSpPr>
            <a:grpSpLocks/>
          </p:cNvGrpSpPr>
          <p:nvPr/>
        </p:nvGrpSpPr>
        <p:grpSpPr bwMode="auto">
          <a:xfrm>
            <a:off x="4800600" y="990600"/>
            <a:ext cx="2005012" cy="1630362"/>
            <a:chOff x="5181600" y="1524000"/>
            <a:chExt cx="2759075" cy="2243288"/>
          </a:xfrm>
        </p:grpSpPr>
        <p:cxnSp>
          <p:nvCxnSpPr>
            <p:cNvPr id="25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4648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26" name="TextBox 31"/>
            <p:cNvSpPr txBox="1">
              <a:spLocks noChangeArrowheads="1"/>
            </p:cNvSpPr>
            <p:nvPr/>
          </p:nvSpPr>
          <p:spPr bwMode="auto">
            <a:xfrm>
              <a:off x="5273675" y="1524000"/>
              <a:ext cx="1840014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Shared Memory</a:t>
              </a:r>
            </a:p>
          </p:txBody>
        </p:sp>
        <p:sp>
          <p:nvSpPr>
            <p:cNvPr id="27" name="TextBox 32"/>
            <p:cNvSpPr txBox="1">
              <a:spLocks noChangeArrowheads="1"/>
            </p:cNvSpPr>
            <p:nvPr/>
          </p:nvSpPr>
          <p:spPr bwMode="auto">
            <a:xfrm>
              <a:off x="5181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28" name="Straight Arrow Connector 33"/>
            <p:cNvCxnSpPr>
              <a:cxnSpLocks noChangeShapeType="1"/>
            </p:cNvCxnSpPr>
            <p:nvPr/>
          </p:nvCxnSpPr>
          <p:spPr bwMode="auto">
            <a:xfrm rot="5400000">
              <a:off x="5029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29" name="TextBox 34"/>
            <p:cNvSpPr txBox="1">
              <a:spLocks noChangeArrowheads="1"/>
            </p:cNvSpPr>
            <p:nvPr/>
          </p:nvSpPr>
          <p:spPr bwMode="auto">
            <a:xfrm>
              <a:off x="5562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30" name="Straight Arrow Connector 35"/>
            <p:cNvCxnSpPr>
              <a:cxnSpLocks noChangeShapeType="1"/>
            </p:cNvCxnSpPr>
            <p:nvPr/>
          </p:nvCxnSpPr>
          <p:spPr bwMode="auto">
            <a:xfrm rot="5400000">
              <a:off x="5410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1" name="TextBox 36"/>
            <p:cNvSpPr txBox="1">
              <a:spLocks noChangeArrowheads="1"/>
            </p:cNvSpPr>
            <p:nvPr/>
          </p:nvSpPr>
          <p:spPr bwMode="auto">
            <a:xfrm>
              <a:off x="5943601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3</a:t>
              </a:r>
            </a:p>
          </p:txBody>
        </p:sp>
        <p:cxnSp>
          <p:nvCxnSpPr>
            <p:cNvPr id="32" name="Straight Arrow Connector 37"/>
            <p:cNvCxnSpPr>
              <a:cxnSpLocks noChangeShapeType="1"/>
            </p:cNvCxnSpPr>
            <p:nvPr/>
          </p:nvCxnSpPr>
          <p:spPr bwMode="auto">
            <a:xfrm rot="5400000">
              <a:off x="5791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3" name="TextBox 38"/>
            <p:cNvSpPr txBox="1">
              <a:spLocks noChangeArrowheads="1"/>
            </p:cNvSpPr>
            <p:nvPr/>
          </p:nvSpPr>
          <p:spPr bwMode="auto">
            <a:xfrm>
              <a:off x="6324599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4</a:t>
              </a:r>
            </a:p>
          </p:txBody>
        </p:sp>
        <p:cxnSp>
          <p:nvCxnSpPr>
            <p:cNvPr id="34" name="Straight Arrow Connector 39"/>
            <p:cNvCxnSpPr>
              <a:cxnSpLocks noChangeShapeType="1"/>
            </p:cNvCxnSpPr>
            <p:nvPr/>
          </p:nvCxnSpPr>
          <p:spPr bwMode="auto">
            <a:xfrm rot="5400000">
              <a:off x="6172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5" name="TextBox 40"/>
            <p:cNvSpPr txBox="1">
              <a:spLocks noChangeArrowheads="1"/>
            </p:cNvSpPr>
            <p:nvPr/>
          </p:nvSpPr>
          <p:spPr bwMode="auto">
            <a:xfrm>
              <a:off x="6705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36" name="Rectangle 41"/>
            <p:cNvSpPr>
              <a:spLocks noChangeArrowheads="1"/>
            </p:cNvSpPr>
            <p:nvPr/>
          </p:nvSpPr>
          <p:spPr bwMode="auto">
            <a:xfrm>
              <a:off x="7331075" y="1905000"/>
              <a:ext cx="609600" cy="15240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37" name="Straight Arrow Connector 65"/>
            <p:cNvCxnSpPr>
              <a:cxnSpLocks noChangeShapeType="1"/>
            </p:cNvCxnSpPr>
            <p:nvPr/>
          </p:nvCxnSpPr>
          <p:spPr bwMode="auto">
            <a:xfrm>
              <a:off x="5349875" y="21336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67"/>
            <p:cNvCxnSpPr>
              <a:cxnSpLocks noChangeShapeType="1"/>
            </p:cNvCxnSpPr>
            <p:nvPr/>
          </p:nvCxnSpPr>
          <p:spPr bwMode="auto">
            <a:xfrm>
              <a:off x="6111875" y="2286000"/>
              <a:ext cx="1219200" cy="1588"/>
            </a:xfrm>
            <a:prstGeom prst="straightConnector1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cxnSp>
          <p:nvCxnSpPr>
            <p:cNvPr id="39" name="Straight Arrow Connector 69"/>
            <p:cNvCxnSpPr>
              <a:cxnSpLocks noChangeShapeType="1"/>
            </p:cNvCxnSpPr>
            <p:nvPr/>
          </p:nvCxnSpPr>
          <p:spPr bwMode="auto">
            <a:xfrm rot="10800000">
              <a:off x="5730875" y="2438400"/>
              <a:ext cx="1600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71"/>
            <p:cNvCxnSpPr>
              <a:cxnSpLocks noChangeShapeType="1"/>
            </p:cNvCxnSpPr>
            <p:nvPr/>
          </p:nvCxnSpPr>
          <p:spPr bwMode="auto">
            <a:xfrm rot="10800000">
              <a:off x="6492875" y="2667000"/>
              <a:ext cx="838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74"/>
            <p:cNvCxnSpPr>
              <a:cxnSpLocks noChangeShapeType="1"/>
            </p:cNvCxnSpPr>
            <p:nvPr/>
          </p:nvCxnSpPr>
          <p:spPr bwMode="auto">
            <a:xfrm rot="10800000" flipH="1">
              <a:off x="6492875" y="2817813"/>
              <a:ext cx="838200" cy="1587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76"/>
            <p:cNvCxnSpPr>
              <a:cxnSpLocks noChangeShapeType="1"/>
            </p:cNvCxnSpPr>
            <p:nvPr/>
          </p:nvCxnSpPr>
          <p:spPr bwMode="auto">
            <a:xfrm flipH="1">
              <a:off x="5349875" y="29718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TextBox 77"/>
            <p:cNvSpPr txBox="1">
              <a:spLocks noChangeArrowheads="1"/>
            </p:cNvSpPr>
            <p:nvPr/>
          </p:nvSpPr>
          <p:spPr bwMode="auto">
            <a:xfrm rot="-5400000">
              <a:off x="6856413" y="2476425"/>
              <a:ext cx="152400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2"/>
                  </a:solidFill>
                </a:rPr>
                <a:t>Memory</a:t>
              </a:r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1271954" y="4419600"/>
            <a:ext cx="1471246" cy="1459672"/>
            <a:chOff x="1271954" y="4419600"/>
            <a:chExt cx="1471246" cy="1459672"/>
          </a:xfrm>
        </p:grpSpPr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1271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AutoShape 8"/>
            <p:cNvSpPr>
              <a:spLocks noChangeArrowheads="1"/>
            </p:cNvSpPr>
            <p:nvPr/>
          </p:nvSpPr>
          <p:spPr bwMode="auto">
            <a:xfrm>
              <a:off x="1828800" y="4648200"/>
              <a:ext cx="381000" cy="353786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Text Box 14"/>
            <p:cNvSpPr txBox="1">
              <a:spLocks noChangeArrowheads="1"/>
            </p:cNvSpPr>
            <p:nvPr/>
          </p:nvSpPr>
          <p:spPr bwMode="auto">
            <a:xfrm>
              <a:off x="1676400" y="4419600"/>
              <a:ext cx="6858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master</a:t>
              </a:r>
            </a:p>
          </p:txBody>
        </p:sp>
        <p:sp>
          <p:nvSpPr>
            <p:cNvPr id="134" name="AutoShape 4"/>
            <p:cNvSpPr>
              <a:spLocks noChangeArrowheads="1"/>
            </p:cNvSpPr>
            <p:nvPr/>
          </p:nvSpPr>
          <p:spPr bwMode="auto">
            <a:xfrm>
              <a:off x="1652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AutoShape 4"/>
            <p:cNvSpPr>
              <a:spLocks noChangeArrowheads="1"/>
            </p:cNvSpPr>
            <p:nvPr/>
          </p:nvSpPr>
          <p:spPr bwMode="auto">
            <a:xfrm>
              <a:off x="2033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AutoShape 4"/>
            <p:cNvSpPr>
              <a:spLocks noChangeArrowheads="1"/>
            </p:cNvSpPr>
            <p:nvPr/>
          </p:nvSpPr>
          <p:spPr bwMode="auto">
            <a:xfrm>
              <a:off x="2414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29" name="Straight Arrow Connector 128"/>
            <p:cNvCxnSpPr>
              <a:stCxn id="63" idx="2"/>
              <a:endCxn id="59" idx="0"/>
            </p:cNvCxnSpPr>
            <p:nvPr/>
          </p:nvCxnSpPr>
          <p:spPr bwMode="auto">
            <a:xfrm rot="5400000">
              <a:off x="1561682" y="4876382"/>
              <a:ext cx="332014" cy="583223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>
              <a:stCxn id="63" idx="2"/>
              <a:endCxn id="134" idx="0"/>
            </p:cNvCxnSpPr>
            <p:nvPr/>
          </p:nvCxnSpPr>
          <p:spPr bwMode="auto">
            <a:xfrm rot="5400000">
              <a:off x="1752182" y="5066882"/>
              <a:ext cx="332014" cy="202223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>
              <a:stCxn id="63" idx="2"/>
              <a:endCxn id="135" idx="0"/>
            </p:cNvCxnSpPr>
            <p:nvPr/>
          </p:nvCxnSpPr>
          <p:spPr bwMode="auto">
            <a:xfrm rot="16200000" flipH="1">
              <a:off x="1942681" y="5078604"/>
              <a:ext cx="332014" cy="178777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>
              <a:stCxn id="63" idx="2"/>
              <a:endCxn id="136" idx="0"/>
            </p:cNvCxnSpPr>
            <p:nvPr/>
          </p:nvCxnSpPr>
          <p:spPr bwMode="auto">
            <a:xfrm rot="16200000" flipH="1">
              <a:off x="2133181" y="4888104"/>
              <a:ext cx="332014" cy="559777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8" name="Text Box 14"/>
            <p:cNvSpPr txBox="1">
              <a:spLocks noChangeArrowheads="1"/>
            </p:cNvSpPr>
            <p:nvPr/>
          </p:nvSpPr>
          <p:spPr bwMode="auto">
            <a:xfrm>
              <a:off x="1676400" y="5638800"/>
              <a:ext cx="6858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slaves</a:t>
              </a:r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3200400" y="4267200"/>
            <a:ext cx="2743200" cy="1916872"/>
            <a:chOff x="3276600" y="4267200"/>
            <a:chExt cx="2743200" cy="1916872"/>
          </a:xfrm>
        </p:grpSpPr>
        <p:sp>
          <p:nvSpPr>
            <p:cNvPr id="149" name="AutoShape 8"/>
            <p:cNvSpPr>
              <a:spLocks noChangeArrowheads="1"/>
            </p:cNvSpPr>
            <p:nvPr/>
          </p:nvSpPr>
          <p:spPr bwMode="auto">
            <a:xfrm>
              <a:off x="3686908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0" name="AutoShape 4"/>
            <p:cNvSpPr>
              <a:spLocks noChangeArrowheads="1"/>
            </p:cNvSpPr>
            <p:nvPr/>
          </p:nvSpPr>
          <p:spPr bwMode="auto">
            <a:xfrm>
              <a:off x="4296508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51" name="Straight Arrow Connector 150"/>
            <p:cNvCxnSpPr>
              <a:stCxn id="149" idx="3"/>
              <a:endCxn id="150" idx="1"/>
            </p:cNvCxnSpPr>
            <p:nvPr/>
          </p:nvCxnSpPr>
          <p:spPr bwMode="auto">
            <a:xfrm>
              <a:off x="4015154" y="4648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AutoShape 8"/>
            <p:cNvSpPr>
              <a:spLocks noChangeArrowheads="1"/>
            </p:cNvSpPr>
            <p:nvPr/>
          </p:nvSpPr>
          <p:spPr bwMode="auto">
            <a:xfrm>
              <a:off x="3686908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9" name="AutoShape 4"/>
            <p:cNvSpPr>
              <a:spLocks noChangeArrowheads="1"/>
            </p:cNvSpPr>
            <p:nvPr/>
          </p:nvSpPr>
          <p:spPr bwMode="auto">
            <a:xfrm>
              <a:off x="4296508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0" name="Straight Arrow Connector 159"/>
            <p:cNvCxnSpPr>
              <a:stCxn id="158" idx="3"/>
              <a:endCxn id="159" idx="1"/>
            </p:cNvCxnSpPr>
            <p:nvPr/>
          </p:nvCxnSpPr>
          <p:spPr bwMode="auto">
            <a:xfrm>
              <a:off x="4015154" y="5029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1" name="AutoShape 8"/>
            <p:cNvSpPr>
              <a:spLocks noChangeArrowheads="1"/>
            </p:cNvSpPr>
            <p:nvPr/>
          </p:nvSpPr>
          <p:spPr bwMode="auto">
            <a:xfrm>
              <a:off x="3686908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2" name="AutoShape 4"/>
            <p:cNvSpPr>
              <a:spLocks noChangeArrowheads="1"/>
            </p:cNvSpPr>
            <p:nvPr/>
          </p:nvSpPr>
          <p:spPr bwMode="auto">
            <a:xfrm>
              <a:off x="4296508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3" name="Straight Arrow Connector 162"/>
            <p:cNvCxnSpPr>
              <a:stCxn id="161" idx="3"/>
              <a:endCxn id="162" idx="1"/>
            </p:cNvCxnSpPr>
            <p:nvPr/>
          </p:nvCxnSpPr>
          <p:spPr bwMode="auto">
            <a:xfrm>
              <a:off x="4015154" y="5410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4" name="AutoShape 8"/>
            <p:cNvSpPr>
              <a:spLocks noChangeArrowheads="1"/>
            </p:cNvSpPr>
            <p:nvPr/>
          </p:nvSpPr>
          <p:spPr bwMode="auto">
            <a:xfrm>
              <a:off x="3686908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5" name="AutoShape 4"/>
            <p:cNvSpPr>
              <a:spLocks noChangeArrowheads="1"/>
            </p:cNvSpPr>
            <p:nvPr/>
          </p:nvSpPr>
          <p:spPr bwMode="auto">
            <a:xfrm>
              <a:off x="4296508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6" name="Straight Arrow Connector 165"/>
            <p:cNvCxnSpPr>
              <a:stCxn id="164" idx="3"/>
              <a:endCxn id="165" idx="1"/>
            </p:cNvCxnSpPr>
            <p:nvPr/>
          </p:nvCxnSpPr>
          <p:spPr bwMode="auto">
            <a:xfrm>
              <a:off x="4015154" y="5791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7" name="AutoShape 8"/>
            <p:cNvSpPr>
              <a:spLocks noChangeArrowheads="1"/>
            </p:cNvSpPr>
            <p:nvPr/>
          </p:nvSpPr>
          <p:spPr bwMode="auto">
            <a:xfrm>
              <a:off x="46247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AutoShape 4"/>
            <p:cNvSpPr>
              <a:spLocks noChangeArrowheads="1"/>
            </p:cNvSpPr>
            <p:nvPr/>
          </p:nvSpPr>
          <p:spPr bwMode="auto">
            <a:xfrm>
              <a:off x="52343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9" name="Straight Arrow Connector 168"/>
            <p:cNvCxnSpPr>
              <a:stCxn id="167" idx="3"/>
              <a:endCxn id="168" idx="1"/>
            </p:cNvCxnSpPr>
            <p:nvPr/>
          </p:nvCxnSpPr>
          <p:spPr bwMode="auto">
            <a:xfrm>
              <a:off x="4953000" y="4648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0" name="AutoShape 8"/>
            <p:cNvSpPr>
              <a:spLocks noChangeArrowheads="1"/>
            </p:cNvSpPr>
            <p:nvPr/>
          </p:nvSpPr>
          <p:spPr bwMode="auto">
            <a:xfrm>
              <a:off x="46247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AutoShape 4"/>
            <p:cNvSpPr>
              <a:spLocks noChangeArrowheads="1"/>
            </p:cNvSpPr>
            <p:nvPr/>
          </p:nvSpPr>
          <p:spPr bwMode="auto">
            <a:xfrm>
              <a:off x="52343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2" name="Straight Arrow Connector 171"/>
            <p:cNvCxnSpPr>
              <a:stCxn id="170" idx="3"/>
              <a:endCxn id="171" idx="1"/>
            </p:cNvCxnSpPr>
            <p:nvPr/>
          </p:nvCxnSpPr>
          <p:spPr bwMode="auto">
            <a:xfrm>
              <a:off x="4953000" y="5029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3" name="AutoShape 8"/>
            <p:cNvSpPr>
              <a:spLocks noChangeArrowheads="1"/>
            </p:cNvSpPr>
            <p:nvPr/>
          </p:nvSpPr>
          <p:spPr bwMode="auto">
            <a:xfrm>
              <a:off x="46247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AutoShape 4"/>
            <p:cNvSpPr>
              <a:spLocks noChangeArrowheads="1"/>
            </p:cNvSpPr>
            <p:nvPr/>
          </p:nvSpPr>
          <p:spPr bwMode="auto">
            <a:xfrm>
              <a:off x="52343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5" name="Straight Arrow Connector 174"/>
            <p:cNvCxnSpPr>
              <a:stCxn id="173" idx="3"/>
              <a:endCxn id="174" idx="1"/>
            </p:cNvCxnSpPr>
            <p:nvPr/>
          </p:nvCxnSpPr>
          <p:spPr bwMode="auto">
            <a:xfrm>
              <a:off x="4953000" y="5410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AutoShape 8"/>
            <p:cNvSpPr>
              <a:spLocks noChangeArrowheads="1"/>
            </p:cNvSpPr>
            <p:nvPr/>
          </p:nvSpPr>
          <p:spPr bwMode="auto">
            <a:xfrm>
              <a:off x="46247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7" name="AutoShape 4"/>
            <p:cNvSpPr>
              <a:spLocks noChangeArrowheads="1"/>
            </p:cNvSpPr>
            <p:nvPr/>
          </p:nvSpPr>
          <p:spPr bwMode="auto">
            <a:xfrm>
              <a:off x="52343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8" name="Straight Arrow Connector 177"/>
            <p:cNvCxnSpPr>
              <a:stCxn id="176" idx="3"/>
              <a:endCxn id="177" idx="1"/>
            </p:cNvCxnSpPr>
            <p:nvPr/>
          </p:nvCxnSpPr>
          <p:spPr bwMode="auto">
            <a:xfrm>
              <a:off x="4953000" y="5791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9" name="Text Box 14"/>
            <p:cNvSpPr txBox="1">
              <a:spLocks noChangeArrowheads="1"/>
            </p:cNvSpPr>
            <p:nvPr/>
          </p:nvSpPr>
          <p:spPr bwMode="auto">
            <a:xfrm>
              <a:off x="3276600" y="4267200"/>
              <a:ext cx="9144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producer</a:t>
              </a:r>
            </a:p>
          </p:txBody>
        </p:sp>
        <p:sp>
          <p:nvSpPr>
            <p:cNvPr id="180" name="Text Box 14"/>
            <p:cNvSpPr txBox="1">
              <a:spLocks noChangeArrowheads="1"/>
            </p:cNvSpPr>
            <p:nvPr/>
          </p:nvSpPr>
          <p:spPr bwMode="auto">
            <a:xfrm>
              <a:off x="3962400" y="42672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consumer</a:t>
              </a:r>
            </a:p>
          </p:txBody>
        </p:sp>
        <p:sp>
          <p:nvSpPr>
            <p:cNvPr id="181" name="Text Box 14"/>
            <p:cNvSpPr txBox="1">
              <a:spLocks noChangeArrowheads="1"/>
            </p:cNvSpPr>
            <p:nvPr/>
          </p:nvSpPr>
          <p:spPr bwMode="auto">
            <a:xfrm>
              <a:off x="4343400" y="5943600"/>
              <a:ext cx="9144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producer</a:t>
              </a:r>
            </a:p>
          </p:txBody>
        </p:sp>
        <p:sp>
          <p:nvSpPr>
            <p:cNvPr id="182" name="Text Box 14"/>
            <p:cNvSpPr txBox="1">
              <a:spLocks noChangeArrowheads="1"/>
            </p:cNvSpPr>
            <p:nvPr/>
          </p:nvSpPr>
          <p:spPr bwMode="auto">
            <a:xfrm>
              <a:off x="5029200" y="59436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consumer</a:t>
              </a:r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6248400" y="4495800"/>
            <a:ext cx="2133600" cy="1447800"/>
            <a:chOff x="6248400" y="4495800"/>
            <a:chExt cx="2133600" cy="1447800"/>
          </a:xfrm>
        </p:grpSpPr>
        <p:sp>
          <p:nvSpPr>
            <p:cNvPr id="184" name="AutoShape 4"/>
            <p:cNvSpPr>
              <a:spLocks noChangeArrowheads="1"/>
            </p:cNvSpPr>
            <p:nvPr/>
          </p:nvSpPr>
          <p:spPr bwMode="auto">
            <a:xfrm>
              <a:off x="80537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6" name="AutoShape 4"/>
            <p:cNvSpPr>
              <a:spLocks noChangeArrowheads="1"/>
            </p:cNvSpPr>
            <p:nvPr/>
          </p:nvSpPr>
          <p:spPr bwMode="auto">
            <a:xfrm>
              <a:off x="80537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8" name="AutoShape 4"/>
            <p:cNvSpPr>
              <a:spLocks noChangeArrowheads="1"/>
            </p:cNvSpPr>
            <p:nvPr/>
          </p:nvSpPr>
          <p:spPr bwMode="auto">
            <a:xfrm>
              <a:off x="80537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0" name="AutoShape 4"/>
            <p:cNvSpPr>
              <a:spLocks noChangeArrowheads="1"/>
            </p:cNvSpPr>
            <p:nvPr/>
          </p:nvSpPr>
          <p:spPr bwMode="auto">
            <a:xfrm>
              <a:off x="80537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1" name="AutoShape 4"/>
            <p:cNvSpPr>
              <a:spLocks noChangeArrowheads="1"/>
            </p:cNvSpPr>
            <p:nvPr/>
          </p:nvSpPr>
          <p:spPr bwMode="auto">
            <a:xfrm>
              <a:off x="6910754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2" name="AutoShape 4"/>
            <p:cNvSpPr>
              <a:spLocks noChangeArrowheads="1"/>
            </p:cNvSpPr>
            <p:nvPr/>
          </p:nvSpPr>
          <p:spPr bwMode="auto">
            <a:xfrm>
              <a:off x="70866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3" name="AutoShape 4"/>
            <p:cNvSpPr>
              <a:spLocks noChangeArrowheads="1"/>
            </p:cNvSpPr>
            <p:nvPr/>
          </p:nvSpPr>
          <p:spPr bwMode="auto">
            <a:xfrm>
              <a:off x="72390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4" name="AutoShape 4"/>
            <p:cNvSpPr>
              <a:spLocks noChangeArrowheads="1"/>
            </p:cNvSpPr>
            <p:nvPr/>
          </p:nvSpPr>
          <p:spPr bwMode="auto">
            <a:xfrm>
              <a:off x="73914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5" name="AutoShape 4"/>
            <p:cNvSpPr>
              <a:spLocks noChangeArrowheads="1"/>
            </p:cNvSpPr>
            <p:nvPr/>
          </p:nvSpPr>
          <p:spPr bwMode="auto">
            <a:xfrm>
              <a:off x="75438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96" name="Straight Arrow Connector 195"/>
            <p:cNvCxnSpPr>
              <a:stCxn id="183" idx="3"/>
              <a:endCxn id="191" idx="1"/>
            </p:cNvCxnSpPr>
            <p:nvPr/>
          </p:nvCxnSpPr>
          <p:spPr bwMode="auto">
            <a:xfrm>
              <a:off x="6576646" y="46482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>
              <a:stCxn id="189" idx="3"/>
              <a:endCxn id="191" idx="1"/>
            </p:cNvCxnSpPr>
            <p:nvPr/>
          </p:nvCxnSpPr>
          <p:spPr bwMode="auto">
            <a:xfrm flipV="1">
              <a:off x="6576646" y="52197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Arrow Connector 201"/>
            <p:cNvCxnSpPr>
              <a:stCxn id="185" idx="3"/>
              <a:endCxn id="191" idx="1"/>
            </p:cNvCxnSpPr>
            <p:nvPr/>
          </p:nvCxnSpPr>
          <p:spPr bwMode="auto">
            <a:xfrm>
              <a:off x="6576646" y="50292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endCxn id="191" idx="1"/>
            </p:cNvCxnSpPr>
            <p:nvPr/>
          </p:nvCxnSpPr>
          <p:spPr bwMode="auto">
            <a:xfrm flipV="1">
              <a:off x="6553200" y="5219700"/>
              <a:ext cx="357554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3" name="AutoShape 8"/>
            <p:cNvSpPr>
              <a:spLocks noChangeArrowheads="1"/>
            </p:cNvSpPr>
            <p:nvPr/>
          </p:nvSpPr>
          <p:spPr bwMode="auto">
            <a:xfrm>
              <a:off x="6248400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5" name="AutoShape 8"/>
            <p:cNvSpPr>
              <a:spLocks noChangeArrowheads="1"/>
            </p:cNvSpPr>
            <p:nvPr/>
          </p:nvSpPr>
          <p:spPr bwMode="auto">
            <a:xfrm>
              <a:off x="6248400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7" name="AutoShape 8"/>
            <p:cNvSpPr>
              <a:spLocks noChangeArrowheads="1"/>
            </p:cNvSpPr>
            <p:nvPr/>
          </p:nvSpPr>
          <p:spPr bwMode="auto">
            <a:xfrm>
              <a:off x="6248400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9" name="AutoShape 8"/>
            <p:cNvSpPr>
              <a:spLocks noChangeArrowheads="1"/>
            </p:cNvSpPr>
            <p:nvPr/>
          </p:nvSpPr>
          <p:spPr bwMode="auto">
            <a:xfrm>
              <a:off x="6248400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214" name="Straight Arrow Connector 213"/>
            <p:cNvCxnSpPr>
              <a:stCxn id="195" idx="3"/>
              <a:endCxn id="184" idx="1"/>
            </p:cNvCxnSpPr>
            <p:nvPr/>
          </p:nvCxnSpPr>
          <p:spPr bwMode="auto">
            <a:xfrm flipV="1">
              <a:off x="7719646" y="46482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>
              <a:stCxn id="195" idx="3"/>
              <a:endCxn id="186" idx="1"/>
            </p:cNvCxnSpPr>
            <p:nvPr/>
          </p:nvCxnSpPr>
          <p:spPr bwMode="auto">
            <a:xfrm flipV="1">
              <a:off x="7719646" y="50292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>
              <a:stCxn id="195" idx="3"/>
              <a:endCxn id="188" idx="1"/>
            </p:cNvCxnSpPr>
            <p:nvPr/>
          </p:nvCxnSpPr>
          <p:spPr bwMode="auto">
            <a:xfrm>
              <a:off x="7719646" y="52197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>
              <a:stCxn id="195" idx="3"/>
              <a:endCxn id="190" idx="1"/>
            </p:cNvCxnSpPr>
            <p:nvPr/>
          </p:nvCxnSpPr>
          <p:spPr bwMode="auto">
            <a:xfrm>
              <a:off x="7719646" y="52197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6" name="Text Box 14"/>
            <p:cNvSpPr txBox="1">
              <a:spLocks noChangeArrowheads="1"/>
            </p:cNvSpPr>
            <p:nvPr/>
          </p:nvSpPr>
          <p:spPr bwMode="auto">
            <a:xfrm>
              <a:off x="6781800" y="53340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lang="en-GB" sz="1200" b="0" kern="0" noProof="0" dirty="0" smtClean="0">
                  <a:solidFill>
                    <a:sysClr val="windowText" lastClr="000000"/>
                  </a:solidFill>
                </a:rPr>
                <a:t>work queue</a:t>
              </a:r>
              <a:endParaRPr kumimoji="0" lang="en-GB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the rubber meets the road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is difficult to reason about</a:t>
            </a:r>
          </a:p>
          <a:p>
            <a:r>
              <a:rPr lang="en-US" dirty="0" smtClean="0"/>
              <a:t>Concurrency is even more difficult to reason about</a:t>
            </a:r>
          </a:p>
          <a:p>
            <a:pPr lvl="1"/>
            <a:r>
              <a:rPr lang="en-US" dirty="0" smtClean="0"/>
              <a:t>At the scale of datacenters (even across datacenters)</a:t>
            </a:r>
          </a:p>
          <a:p>
            <a:pPr lvl="1"/>
            <a:r>
              <a:rPr lang="en-US" dirty="0" smtClean="0"/>
              <a:t>In the presence of failures</a:t>
            </a:r>
          </a:p>
          <a:p>
            <a:pPr lvl="1"/>
            <a:r>
              <a:rPr lang="en-US" dirty="0" smtClean="0"/>
              <a:t>In terms of multiple interacting services</a:t>
            </a:r>
          </a:p>
          <a:p>
            <a:r>
              <a:rPr lang="en-US" dirty="0" smtClean="0"/>
              <a:t>Not to mention debugging…</a:t>
            </a:r>
          </a:p>
          <a:p>
            <a:pPr eaLnBrk="1" hangingPunct="1"/>
            <a:r>
              <a:rPr lang="en-US" dirty="0" smtClean="0"/>
              <a:t>The reality:</a:t>
            </a:r>
          </a:p>
          <a:p>
            <a:pPr lvl="1" eaLnBrk="1" hangingPunct="1"/>
            <a:r>
              <a:rPr lang="en-US" dirty="0" smtClean="0"/>
              <a:t>Lots of one-off solutions, custom code</a:t>
            </a:r>
          </a:p>
          <a:p>
            <a:pPr lvl="1" eaLnBrk="1" hangingPunct="1"/>
            <a:r>
              <a:rPr lang="en-US" dirty="0" smtClean="0"/>
              <a:t>Write you own dedicated library, then program with it</a:t>
            </a:r>
          </a:p>
          <a:p>
            <a:pPr lvl="1" eaLnBrk="1" hangingPunct="1"/>
            <a:r>
              <a:rPr lang="en-US" dirty="0" smtClean="0"/>
              <a:t>Burden on the programmer to explicitly manage everything</a:t>
            </a:r>
          </a:p>
          <a:p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8-08-19_Flat_tir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381000"/>
            <a:ext cx="9144000" cy="6096000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(Flat Tire)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76200"/>
            <a:ext cx="8031163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MIT Open Courseware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MIT Open Courseware</a:t>
            </a:r>
          </a:p>
        </p:txBody>
      </p:sp>
      <p:pic>
        <p:nvPicPr>
          <p:cNvPr id="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502448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1950248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3413524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4861324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Multiply 27"/>
          <p:cNvSpPr/>
          <p:nvPr/>
        </p:nvSpPr>
        <p:spPr bwMode="auto">
          <a:xfrm>
            <a:off x="1219200" y="0"/>
            <a:ext cx="6629400" cy="6629400"/>
          </a:xfrm>
          <a:prstGeom prst="mathMultiply">
            <a:avLst>
              <a:gd name="adj1" fmla="val 12392"/>
            </a:avLst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Content Placeholder 3" descr="2008-02-16-Harpers-cloud1.gif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304800"/>
            <a:ext cx="9144000" cy="6149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387" name="TextBox 4"/>
          <p:cNvSpPr txBox="1">
            <a:spLocks noChangeArrowheads="1"/>
          </p:cNvSpPr>
          <p:nvPr/>
        </p:nvSpPr>
        <p:spPr bwMode="auto">
          <a:xfrm>
            <a:off x="0" y="6611938"/>
            <a:ext cx="1836737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Harper’s (Feb, 2008)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70C0"/>
                </a:solidFill>
              </a:rPr>
              <a:t>Why large data?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point?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all about the right level of abstraction</a:t>
            </a:r>
          </a:p>
          <a:p>
            <a:pPr lvl="1"/>
            <a:r>
              <a:rPr lang="en-US" dirty="0" smtClean="0"/>
              <a:t>The von Neumann architecture has served us well, but is no longer appropriate for the multi-core/cluster environment</a:t>
            </a:r>
          </a:p>
          <a:p>
            <a:r>
              <a:rPr lang="en-US" dirty="0" smtClean="0"/>
              <a:t>Hide system-level details from the developers</a:t>
            </a:r>
          </a:p>
          <a:p>
            <a:pPr lvl="1"/>
            <a:r>
              <a:rPr lang="en-US" dirty="0" smtClean="0"/>
              <a:t>No more race conditions, lock contention, etc.</a:t>
            </a:r>
          </a:p>
          <a:p>
            <a:r>
              <a:rPr lang="en-US" dirty="0" smtClean="0"/>
              <a:t>Separating the </a:t>
            </a:r>
            <a:r>
              <a:rPr lang="en-US" i="1" dirty="0" smtClean="0"/>
              <a:t>what</a:t>
            </a:r>
            <a:r>
              <a:rPr lang="en-US" dirty="0" smtClean="0"/>
              <a:t> from </a:t>
            </a:r>
            <a:r>
              <a:rPr lang="en-US" i="1" dirty="0" smtClean="0"/>
              <a:t>how</a:t>
            </a:r>
            <a:endParaRPr lang="en-US" dirty="0" smtClean="0"/>
          </a:p>
          <a:p>
            <a:pPr lvl="1"/>
            <a:r>
              <a:rPr lang="en-US" dirty="0" smtClean="0"/>
              <a:t>Developer specifies the computation that needs to be performed</a:t>
            </a:r>
          </a:p>
          <a:p>
            <a:pPr lvl="1"/>
            <a:r>
              <a:rPr lang="en-US" dirty="0" smtClean="0"/>
              <a:t>Execution framework (“runtime”) handles actual execution</a:t>
            </a:r>
          </a:p>
          <a:p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133600" y="5558135"/>
            <a:ext cx="4953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The datacenter </a:t>
            </a:r>
            <a:r>
              <a:rPr lang="en-US" sz="2400" i="1" dirty="0" smtClean="0">
                <a:solidFill>
                  <a:srgbClr val="FF0000"/>
                </a:solidFill>
              </a:rPr>
              <a:t>is</a:t>
            </a:r>
            <a:r>
              <a:rPr lang="en-US" sz="2400" dirty="0" smtClean="0">
                <a:solidFill>
                  <a:srgbClr val="FF0000"/>
                </a:solidFill>
              </a:rPr>
              <a:t> the computer!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“Big Ideas”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Scale “out”, not “up”</a:t>
            </a:r>
          </a:p>
          <a:p>
            <a:pPr lvl="1"/>
            <a:r>
              <a:rPr lang="en-US" dirty="0" smtClean="0"/>
              <a:t>Limits of SMP and large shared-memory machines</a:t>
            </a:r>
          </a:p>
          <a:p>
            <a:r>
              <a:rPr lang="en-US" dirty="0" smtClean="0"/>
              <a:t>Move processing to the data</a:t>
            </a:r>
          </a:p>
          <a:p>
            <a:pPr lvl="1"/>
            <a:r>
              <a:rPr lang="en-US" dirty="0" smtClean="0"/>
              <a:t>Cluster have limited bandwidth</a:t>
            </a:r>
          </a:p>
          <a:p>
            <a:r>
              <a:rPr lang="en-US" dirty="0" smtClean="0"/>
              <a:t>Process data sequentially, avoid random access</a:t>
            </a:r>
          </a:p>
          <a:p>
            <a:pPr lvl="1"/>
            <a:r>
              <a:rPr lang="en-US" dirty="0" smtClean="0"/>
              <a:t>Seeks are expensive, disk throughput is reasonable</a:t>
            </a:r>
          </a:p>
          <a:p>
            <a:r>
              <a:rPr lang="en-US" dirty="0" smtClean="0"/>
              <a:t>Seamless scalability</a:t>
            </a:r>
          </a:p>
          <a:p>
            <a:pPr lvl="1"/>
            <a:r>
              <a:rPr lang="en-US" dirty="0" smtClean="0"/>
              <a:t>From the mythical man-month to the tradable machine-hour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solidFill>
                  <a:srgbClr val="0070C0"/>
                </a:solidFill>
              </a:rPr>
              <a:t>MapReduce</a:t>
            </a:r>
            <a:endParaRPr lang="en-US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Large-Data Problem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Iterate over a large number of records</a:t>
            </a:r>
          </a:p>
          <a:p>
            <a:r>
              <a:rPr lang="en-US" dirty="0" smtClean="0"/>
              <a:t>Extract something of interest from each</a:t>
            </a:r>
          </a:p>
          <a:p>
            <a:r>
              <a:rPr lang="en-US" dirty="0" smtClean="0"/>
              <a:t>Shuffle and sort intermediate results</a:t>
            </a:r>
          </a:p>
          <a:p>
            <a:r>
              <a:rPr lang="en-US" dirty="0" smtClean="0"/>
              <a:t>Aggregate intermediate results</a:t>
            </a:r>
          </a:p>
          <a:p>
            <a:r>
              <a:rPr lang="en-US" dirty="0" smtClean="0"/>
              <a:t>Generate final output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914400" y="4426803"/>
            <a:ext cx="74676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Key idea: </a:t>
            </a:r>
            <a:r>
              <a:rPr lang="en-US" sz="2400" dirty="0" smtClean="0">
                <a:solidFill>
                  <a:srgbClr val="FF0000"/>
                </a:solidFill>
              </a:rPr>
              <a:t>provide a functional </a:t>
            </a:r>
            <a:r>
              <a:rPr lang="en-US" sz="2400" dirty="0">
                <a:solidFill>
                  <a:srgbClr val="FF0000"/>
                </a:solidFill>
              </a:rPr>
              <a:t>abstraction </a:t>
            </a:r>
            <a:r>
              <a:rPr lang="en-US" sz="2400" dirty="0" smtClean="0">
                <a:solidFill>
                  <a:srgbClr val="FF0000"/>
                </a:solidFill>
              </a:rPr>
              <a:t>for these </a:t>
            </a:r>
            <a:r>
              <a:rPr lang="en-US" sz="2400" dirty="0">
                <a:solidFill>
                  <a:srgbClr val="FF0000"/>
                </a:solidFill>
              </a:rPr>
              <a:t>two operations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 rot="816188">
            <a:off x="201613" y="1546225"/>
            <a:ext cx="903287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Map</a:t>
            </a:r>
            <a:endParaRPr lang="en-US" sz="360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 rot="-811533">
            <a:off x="4384675" y="2757488"/>
            <a:ext cx="1484313" cy="522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>
                <a:solidFill>
                  <a:srgbClr val="FF0000"/>
                </a:solidFill>
              </a:rPr>
              <a:t>Reduce</a:t>
            </a:r>
            <a:endParaRPr lang="en-US" sz="3600">
              <a:solidFill>
                <a:srgbClr val="FF0000"/>
              </a:solidFill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/>
      <p:bldP spid="5" grpId="0"/>
      <p:bldP spid="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7"/>
          <p:cNvSpPr>
            <a:spLocks noChangeArrowheads="1"/>
          </p:cNvSpPr>
          <p:nvPr/>
        </p:nvSpPr>
        <p:spPr bwMode="auto">
          <a:xfrm>
            <a:off x="33313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40171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9" name="Oval 17"/>
          <p:cNvSpPr>
            <a:spLocks noChangeArrowheads="1"/>
          </p:cNvSpPr>
          <p:nvPr/>
        </p:nvSpPr>
        <p:spPr bwMode="auto">
          <a:xfrm>
            <a:off x="47029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Oval 21"/>
          <p:cNvSpPr>
            <a:spLocks noChangeArrowheads="1"/>
          </p:cNvSpPr>
          <p:nvPr/>
        </p:nvSpPr>
        <p:spPr bwMode="auto">
          <a:xfrm>
            <a:off x="53887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Oval 25"/>
          <p:cNvSpPr>
            <a:spLocks noChangeArrowheads="1"/>
          </p:cNvSpPr>
          <p:nvPr/>
        </p:nvSpPr>
        <p:spPr bwMode="auto">
          <a:xfrm>
            <a:off x="60745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Rectangle 29"/>
          <p:cNvSpPr>
            <a:spLocks noChangeArrowheads="1"/>
          </p:cNvSpPr>
          <p:nvPr/>
        </p:nvSpPr>
        <p:spPr bwMode="auto">
          <a:xfrm>
            <a:off x="2743200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34075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12"/>
          <p:cNvSpPr txBox="1">
            <a:spLocks noChangeArrowheads="1"/>
          </p:cNvSpPr>
          <p:nvPr/>
        </p:nvSpPr>
        <p:spPr bwMode="auto">
          <a:xfrm>
            <a:off x="34431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1" name="Straight Arrow Connector 37"/>
          <p:cNvCxnSpPr>
            <a:cxnSpLocks noChangeShapeType="1"/>
            <a:stCxn id="37" idx="0"/>
            <a:endCxn id="40" idx="1"/>
          </p:cNvCxnSpPr>
          <p:nvPr/>
        </p:nvCxnSpPr>
        <p:spPr bwMode="auto">
          <a:xfrm rot="5400000" flipH="1" flipV="1">
            <a:off x="2930178" y="4668600"/>
            <a:ext cx="516523" cy="509479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50"/>
          <p:cNvCxnSpPr>
            <a:cxnSpLocks noChangeShapeType="1"/>
            <a:stCxn id="70" idx="4"/>
            <a:endCxn id="40" idx="0"/>
          </p:cNvCxnSpPr>
          <p:nvPr/>
        </p:nvCxnSpPr>
        <p:spPr bwMode="auto">
          <a:xfrm rot="5400000">
            <a:off x="34075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51"/>
          <p:cNvCxnSpPr>
            <a:cxnSpLocks noChangeShapeType="1"/>
            <a:stCxn id="40" idx="2"/>
            <a:endCxn id="39" idx="0"/>
          </p:cNvCxnSpPr>
          <p:nvPr/>
        </p:nvCxnSpPr>
        <p:spPr bwMode="auto">
          <a:xfrm rot="5400000">
            <a:off x="34244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Rectangle 14"/>
          <p:cNvSpPr>
            <a:spLocks noChangeArrowheads="1"/>
          </p:cNvSpPr>
          <p:nvPr/>
        </p:nvSpPr>
        <p:spPr bwMode="auto">
          <a:xfrm>
            <a:off x="40933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6" name="TextBox 53"/>
          <p:cNvSpPr txBox="1">
            <a:spLocks noChangeArrowheads="1"/>
          </p:cNvSpPr>
          <p:nvPr/>
        </p:nvSpPr>
        <p:spPr bwMode="auto">
          <a:xfrm>
            <a:off x="41289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7" name="Straight Arrow Connector 54"/>
          <p:cNvCxnSpPr>
            <a:cxnSpLocks noChangeShapeType="1"/>
            <a:stCxn id="39" idx="0"/>
            <a:endCxn id="46" idx="1"/>
          </p:cNvCxnSpPr>
          <p:nvPr/>
        </p:nvCxnSpPr>
        <p:spPr bwMode="auto">
          <a:xfrm rot="5400000" flipH="1" flipV="1">
            <a:off x="36052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55"/>
          <p:cNvCxnSpPr>
            <a:cxnSpLocks noChangeShapeType="1"/>
            <a:stCxn id="74" idx="4"/>
            <a:endCxn id="46" idx="0"/>
          </p:cNvCxnSpPr>
          <p:nvPr/>
        </p:nvCxnSpPr>
        <p:spPr bwMode="auto">
          <a:xfrm rot="5400000">
            <a:off x="40933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56"/>
          <p:cNvCxnSpPr>
            <a:cxnSpLocks noChangeShapeType="1"/>
            <a:stCxn id="46" idx="2"/>
            <a:endCxn id="45" idx="0"/>
          </p:cNvCxnSpPr>
          <p:nvPr/>
        </p:nvCxnSpPr>
        <p:spPr bwMode="auto">
          <a:xfrm rot="5400000">
            <a:off x="41102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Rectangle 18"/>
          <p:cNvSpPr>
            <a:spLocks noChangeArrowheads="1"/>
          </p:cNvSpPr>
          <p:nvPr/>
        </p:nvSpPr>
        <p:spPr bwMode="auto">
          <a:xfrm>
            <a:off x="47791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2" name="TextBox 57"/>
          <p:cNvSpPr txBox="1">
            <a:spLocks noChangeArrowheads="1"/>
          </p:cNvSpPr>
          <p:nvPr/>
        </p:nvSpPr>
        <p:spPr bwMode="auto">
          <a:xfrm>
            <a:off x="48147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3" name="Straight Arrow Connector 58"/>
          <p:cNvCxnSpPr>
            <a:cxnSpLocks noChangeShapeType="1"/>
            <a:stCxn id="45" idx="0"/>
            <a:endCxn id="52" idx="1"/>
          </p:cNvCxnSpPr>
          <p:nvPr/>
        </p:nvCxnSpPr>
        <p:spPr bwMode="auto">
          <a:xfrm rot="5400000" flipH="1" flipV="1">
            <a:off x="42910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9"/>
          <p:cNvCxnSpPr>
            <a:cxnSpLocks noChangeShapeType="1"/>
            <a:stCxn id="75" idx="4"/>
            <a:endCxn id="52" idx="0"/>
          </p:cNvCxnSpPr>
          <p:nvPr/>
        </p:nvCxnSpPr>
        <p:spPr bwMode="auto">
          <a:xfrm rot="5400000">
            <a:off x="47791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60"/>
          <p:cNvCxnSpPr>
            <a:cxnSpLocks noChangeShapeType="1"/>
            <a:stCxn id="52" idx="2"/>
            <a:endCxn id="51" idx="0"/>
          </p:cNvCxnSpPr>
          <p:nvPr/>
        </p:nvCxnSpPr>
        <p:spPr bwMode="auto">
          <a:xfrm rot="5400000">
            <a:off x="47960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Rectangle 22"/>
          <p:cNvSpPr>
            <a:spLocks noChangeArrowheads="1"/>
          </p:cNvSpPr>
          <p:nvPr/>
        </p:nvSpPr>
        <p:spPr bwMode="auto">
          <a:xfrm>
            <a:off x="54649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8" name="TextBox 61"/>
          <p:cNvSpPr txBox="1">
            <a:spLocks noChangeArrowheads="1"/>
          </p:cNvSpPr>
          <p:nvPr/>
        </p:nvSpPr>
        <p:spPr bwMode="auto">
          <a:xfrm>
            <a:off x="55005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9" name="Straight Arrow Connector 62"/>
          <p:cNvCxnSpPr>
            <a:cxnSpLocks noChangeShapeType="1"/>
            <a:stCxn id="51" idx="0"/>
            <a:endCxn id="58" idx="1"/>
          </p:cNvCxnSpPr>
          <p:nvPr/>
        </p:nvCxnSpPr>
        <p:spPr bwMode="auto">
          <a:xfrm rot="5400000" flipH="1" flipV="1">
            <a:off x="49768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63"/>
          <p:cNvCxnSpPr>
            <a:cxnSpLocks noChangeShapeType="1"/>
            <a:stCxn id="76" idx="4"/>
            <a:endCxn id="58" idx="0"/>
          </p:cNvCxnSpPr>
          <p:nvPr/>
        </p:nvCxnSpPr>
        <p:spPr bwMode="auto">
          <a:xfrm rot="5400000">
            <a:off x="54649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4"/>
          <p:cNvCxnSpPr>
            <a:cxnSpLocks noChangeShapeType="1"/>
            <a:stCxn id="58" idx="2"/>
            <a:endCxn id="57" idx="0"/>
          </p:cNvCxnSpPr>
          <p:nvPr/>
        </p:nvCxnSpPr>
        <p:spPr bwMode="auto">
          <a:xfrm rot="5400000">
            <a:off x="54818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 26"/>
          <p:cNvSpPr>
            <a:spLocks noChangeArrowheads="1"/>
          </p:cNvSpPr>
          <p:nvPr/>
        </p:nvSpPr>
        <p:spPr bwMode="auto">
          <a:xfrm>
            <a:off x="61507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4" name="TextBox 65"/>
          <p:cNvSpPr txBox="1">
            <a:spLocks noChangeArrowheads="1"/>
          </p:cNvSpPr>
          <p:nvPr/>
        </p:nvSpPr>
        <p:spPr bwMode="auto">
          <a:xfrm>
            <a:off x="61863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5" name="Straight Arrow Connector 66"/>
          <p:cNvCxnSpPr>
            <a:cxnSpLocks noChangeShapeType="1"/>
            <a:stCxn id="57" idx="0"/>
            <a:endCxn id="64" idx="1"/>
          </p:cNvCxnSpPr>
          <p:nvPr/>
        </p:nvCxnSpPr>
        <p:spPr bwMode="auto">
          <a:xfrm rot="5400000" flipH="1" flipV="1">
            <a:off x="56626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7"/>
          <p:cNvCxnSpPr>
            <a:cxnSpLocks noChangeShapeType="1"/>
            <a:stCxn id="77" idx="4"/>
            <a:endCxn id="64" idx="0"/>
          </p:cNvCxnSpPr>
          <p:nvPr/>
        </p:nvCxnSpPr>
        <p:spPr bwMode="auto">
          <a:xfrm rot="5400000">
            <a:off x="61507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8"/>
          <p:cNvCxnSpPr>
            <a:cxnSpLocks noChangeShapeType="1"/>
            <a:stCxn id="64" idx="2"/>
            <a:endCxn id="63" idx="0"/>
          </p:cNvCxnSpPr>
          <p:nvPr/>
        </p:nvCxnSpPr>
        <p:spPr bwMode="auto">
          <a:xfrm rot="5400000">
            <a:off x="61676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Oval 7"/>
          <p:cNvSpPr>
            <a:spLocks noChangeArrowheads="1"/>
          </p:cNvSpPr>
          <p:nvPr/>
        </p:nvSpPr>
        <p:spPr bwMode="auto">
          <a:xfrm>
            <a:off x="33313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4" name="Oval 7"/>
          <p:cNvSpPr>
            <a:spLocks noChangeArrowheads="1"/>
          </p:cNvSpPr>
          <p:nvPr/>
        </p:nvSpPr>
        <p:spPr bwMode="auto">
          <a:xfrm>
            <a:off x="40171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Oval 7"/>
          <p:cNvSpPr>
            <a:spLocks noChangeArrowheads="1"/>
          </p:cNvSpPr>
          <p:nvPr/>
        </p:nvSpPr>
        <p:spPr bwMode="auto">
          <a:xfrm>
            <a:off x="47029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6" name="Oval 7"/>
          <p:cNvSpPr>
            <a:spLocks noChangeArrowheads="1"/>
          </p:cNvSpPr>
          <p:nvPr/>
        </p:nvSpPr>
        <p:spPr bwMode="auto">
          <a:xfrm>
            <a:off x="53887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7" name="Oval 7"/>
          <p:cNvSpPr>
            <a:spLocks noChangeArrowheads="1"/>
          </p:cNvSpPr>
          <p:nvPr/>
        </p:nvSpPr>
        <p:spPr bwMode="auto">
          <a:xfrm>
            <a:off x="60745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2" name="TextBox 12"/>
          <p:cNvSpPr txBox="1">
            <a:spLocks noChangeArrowheads="1"/>
          </p:cNvSpPr>
          <p:nvPr/>
        </p:nvSpPr>
        <p:spPr bwMode="auto">
          <a:xfrm>
            <a:off x="34712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4" name="Straight Arrow Connector 50"/>
          <p:cNvCxnSpPr>
            <a:cxnSpLocks noChangeShapeType="1"/>
            <a:stCxn id="27" idx="4"/>
            <a:endCxn id="82" idx="0"/>
          </p:cNvCxnSpPr>
          <p:nvPr/>
        </p:nvCxnSpPr>
        <p:spPr bwMode="auto">
          <a:xfrm rot="5400000">
            <a:off x="34625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51"/>
          <p:cNvCxnSpPr>
            <a:cxnSpLocks noChangeShapeType="1"/>
            <a:stCxn id="82" idx="2"/>
            <a:endCxn id="70" idx="0"/>
          </p:cNvCxnSpPr>
          <p:nvPr/>
        </p:nvCxnSpPr>
        <p:spPr bwMode="auto">
          <a:xfrm rot="5400000">
            <a:off x="34646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TextBox 53"/>
          <p:cNvSpPr txBox="1">
            <a:spLocks noChangeArrowheads="1"/>
          </p:cNvSpPr>
          <p:nvPr/>
        </p:nvSpPr>
        <p:spPr bwMode="auto">
          <a:xfrm>
            <a:off x="41570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8" name="Straight Arrow Connector 55"/>
          <p:cNvCxnSpPr>
            <a:cxnSpLocks noChangeShapeType="1"/>
            <a:stCxn id="28" idx="4"/>
            <a:endCxn id="86" idx="0"/>
          </p:cNvCxnSpPr>
          <p:nvPr/>
        </p:nvCxnSpPr>
        <p:spPr bwMode="auto">
          <a:xfrm rot="5400000">
            <a:off x="41483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56"/>
          <p:cNvCxnSpPr>
            <a:cxnSpLocks noChangeShapeType="1"/>
            <a:stCxn id="86" idx="2"/>
            <a:endCxn id="74" idx="0"/>
          </p:cNvCxnSpPr>
          <p:nvPr/>
        </p:nvCxnSpPr>
        <p:spPr bwMode="auto">
          <a:xfrm rot="5400000">
            <a:off x="41504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0" name="TextBox 57"/>
          <p:cNvSpPr txBox="1">
            <a:spLocks noChangeArrowheads="1"/>
          </p:cNvSpPr>
          <p:nvPr/>
        </p:nvSpPr>
        <p:spPr bwMode="auto">
          <a:xfrm>
            <a:off x="48428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2" name="Straight Arrow Connector 59"/>
          <p:cNvCxnSpPr>
            <a:cxnSpLocks noChangeShapeType="1"/>
            <a:stCxn id="29" idx="4"/>
            <a:endCxn id="90" idx="0"/>
          </p:cNvCxnSpPr>
          <p:nvPr/>
        </p:nvCxnSpPr>
        <p:spPr bwMode="auto">
          <a:xfrm rot="5400000">
            <a:off x="48341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60"/>
          <p:cNvCxnSpPr>
            <a:cxnSpLocks noChangeShapeType="1"/>
            <a:stCxn id="90" idx="2"/>
            <a:endCxn id="75" idx="0"/>
          </p:cNvCxnSpPr>
          <p:nvPr/>
        </p:nvCxnSpPr>
        <p:spPr bwMode="auto">
          <a:xfrm rot="5400000">
            <a:off x="48362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4" name="TextBox 61"/>
          <p:cNvSpPr txBox="1">
            <a:spLocks noChangeArrowheads="1"/>
          </p:cNvSpPr>
          <p:nvPr/>
        </p:nvSpPr>
        <p:spPr bwMode="auto">
          <a:xfrm>
            <a:off x="55286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6" name="Straight Arrow Connector 63"/>
          <p:cNvCxnSpPr>
            <a:cxnSpLocks noChangeShapeType="1"/>
            <a:stCxn id="30" idx="4"/>
            <a:endCxn id="94" idx="0"/>
          </p:cNvCxnSpPr>
          <p:nvPr/>
        </p:nvCxnSpPr>
        <p:spPr bwMode="auto">
          <a:xfrm rot="5400000">
            <a:off x="55199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64"/>
          <p:cNvCxnSpPr>
            <a:cxnSpLocks noChangeShapeType="1"/>
            <a:stCxn id="94" idx="2"/>
            <a:endCxn id="76" idx="0"/>
          </p:cNvCxnSpPr>
          <p:nvPr/>
        </p:nvCxnSpPr>
        <p:spPr bwMode="auto">
          <a:xfrm rot="5400000">
            <a:off x="55220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8" name="TextBox 65"/>
          <p:cNvSpPr txBox="1">
            <a:spLocks noChangeArrowheads="1"/>
          </p:cNvSpPr>
          <p:nvPr/>
        </p:nvSpPr>
        <p:spPr bwMode="auto">
          <a:xfrm>
            <a:off x="62144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0" name="Straight Arrow Connector 67"/>
          <p:cNvCxnSpPr>
            <a:cxnSpLocks noChangeShapeType="1"/>
            <a:stCxn id="31" idx="4"/>
            <a:endCxn id="98" idx="0"/>
          </p:cNvCxnSpPr>
          <p:nvPr/>
        </p:nvCxnSpPr>
        <p:spPr bwMode="auto">
          <a:xfrm rot="5400000">
            <a:off x="62057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68"/>
          <p:cNvCxnSpPr>
            <a:cxnSpLocks noChangeShapeType="1"/>
            <a:stCxn id="98" idx="2"/>
            <a:endCxn id="77" idx="0"/>
          </p:cNvCxnSpPr>
          <p:nvPr/>
        </p:nvCxnSpPr>
        <p:spPr bwMode="auto">
          <a:xfrm rot="5400000">
            <a:off x="62078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990600" y="2895600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Map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1000585" y="4343400"/>
            <a:ext cx="9428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</a:rPr>
              <a:t>Fold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56" name="Title 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Roots in Functional Programming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7" grpId="0" animBg="1"/>
      <p:bldP spid="39" grpId="0" animBg="1"/>
      <p:bldP spid="40" grpId="0"/>
      <p:bldP spid="45" grpId="0" animBg="1"/>
      <p:bldP spid="46" grpId="0"/>
      <p:bldP spid="51" grpId="0" animBg="1"/>
      <p:bldP spid="52" grpId="0"/>
      <p:bldP spid="57" grpId="0" animBg="1"/>
      <p:bldP spid="58" grpId="0"/>
      <p:bldP spid="63" grpId="0" animBg="1"/>
      <p:bldP spid="64" grpId="0"/>
      <p:bldP spid="70" grpId="0" animBg="1"/>
      <p:bldP spid="74" grpId="0" animBg="1"/>
      <p:bldP spid="75" grpId="0" animBg="1"/>
      <p:bldP spid="76" grpId="0" animBg="1"/>
      <p:bldP spid="77" grpId="0" animBg="1"/>
      <p:bldP spid="82" grpId="0"/>
      <p:bldP spid="86" grpId="0"/>
      <p:bldP spid="90" grpId="0"/>
      <p:bldP spid="94" grpId="0"/>
      <p:bldP spid="98" grpId="0"/>
      <p:bldP spid="146" grpId="0"/>
      <p:bldP spid="14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sent to the same reducer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/>
          <p:cNvCxnSpPr>
            <a:cxnSpLocks noChangeShapeType="1"/>
          </p:cNvCxnSpPr>
          <p:nvPr/>
        </p:nvCxnSpPr>
        <p:spPr bwMode="auto">
          <a:xfrm rot="5400000">
            <a:off x="2644776" y="3032125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 noChangeShapeType="1"/>
          </p:cNvCxnSpPr>
          <p:nvPr/>
        </p:nvCxnSpPr>
        <p:spPr bwMode="auto">
          <a:xfrm rot="5400000">
            <a:off x="39385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 rot="5400000">
            <a:off x="52339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 noChangeShapeType="1"/>
          </p:cNvCxnSpPr>
          <p:nvPr/>
        </p:nvCxnSpPr>
        <p:spPr bwMode="auto">
          <a:xfrm rot="5400000">
            <a:off x="66055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cxnSpLocks noChangeShapeType="1"/>
          </p:cNvCxnSpPr>
          <p:nvPr/>
        </p:nvCxnSpPr>
        <p:spPr bwMode="auto">
          <a:xfrm rot="5400000">
            <a:off x="3047207" y="44569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cxnSpLocks noChangeShapeType="1"/>
          </p:cNvCxnSpPr>
          <p:nvPr/>
        </p:nvCxnSpPr>
        <p:spPr bwMode="auto">
          <a:xfrm rot="5400000">
            <a:off x="31781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cxnSpLocks noChangeShapeType="1"/>
          </p:cNvCxnSpPr>
          <p:nvPr/>
        </p:nvCxnSpPr>
        <p:spPr bwMode="auto">
          <a:xfrm rot="5400000">
            <a:off x="4419601" y="44561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cxnSpLocks noChangeShapeType="1"/>
          </p:cNvCxnSpPr>
          <p:nvPr/>
        </p:nvCxnSpPr>
        <p:spPr bwMode="auto">
          <a:xfrm rot="5400000">
            <a:off x="45497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cxnSpLocks noChangeShapeType="1"/>
          </p:cNvCxnSpPr>
          <p:nvPr/>
        </p:nvCxnSpPr>
        <p:spPr bwMode="auto">
          <a:xfrm rot="5400000">
            <a:off x="5714207" y="44569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cxnSpLocks noChangeShapeType="1"/>
          </p:cNvCxnSpPr>
          <p:nvPr/>
        </p:nvCxnSpPr>
        <p:spPr bwMode="auto">
          <a:xfrm rot="5400000">
            <a:off x="58451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30" name="Rectangle 7"/>
          <p:cNvSpPr>
            <a:spLocks noChangeArrowheads="1"/>
          </p:cNvSpPr>
          <p:nvPr/>
        </p:nvSpPr>
        <p:spPr bwMode="auto">
          <a:xfrm>
            <a:off x="63246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31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1600200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6" name="Rectangle 4"/>
          <p:cNvSpPr>
            <a:spLocks noChangeArrowheads="1"/>
          </p:cNvSpPr>
          <p:nvPr/>
        </p:nvSpPr>
        <p:spPr bwMode="auto">
          <a:xfrm>
            <a:off x="23622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7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1600200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3" name="Rectangle 5"/>
          <p:cNvSpPr>
            <a:spLocks noChangeArrowheads="1"/>
          </p:cNvSpPr>
          <p:nvPr/>
        </p:nvSpPr>
        <p:spPr bwMode="auto">
          <a:xfrm>
            <a:off x="36576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1866900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0" name="Rectangle 6"/>
          <p:cNvSpPr>
            <a:spLocks noChangeArrowheads="1"/>
          </p:cNvSpPr>
          <p:nvPr/>
        </p:nvSpPr>
        <p:spPr bwMode="auto">
          <a:xfrm>
            <a:off x="49530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1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1866900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Rectangle 68"/>
          <p:cNvSpPr>
            <a:spLocks noChangeArrowheads="1"/>
          </p:cNvSpPr>
          <p:nvPr/>
        </p:nvSpPr>
        <p:spPr bwMode="auto">
          <a:xfrm>
            <a:off x="1981200" y="35052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70" name="Rectangle 69"/>
          <p:cNvSpPr>
            <a:spLocks noChangeArrowheads="1"/>
          </p:cNvSpPr>
          <p:nvPr/>
        </p:nvSpPr>
        <p:spPr bwMode="auto">
          <a:xfrm>
            <a:off x="28956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42672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81" name="Rectangle 80"/>
          <p:cNvSpPr>
            <a:spLocks noChangeArrowheads="1"/>
          </p:cNvSpPr>
          <p:nvPr/>
        </p:nvSpPr>
        <p:spPr bwMode="auto">
          <a:xfrm>
            <a:off x="55626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4" name="Group 113"/>
          <p:cNvGrpSpPr/>
          <p:nvPr/>
        </p:nvGrpSpPr>
        <p:grpSpPr>
          <a:xfrm>
            <a:off x="3033713" y="1219200"/>
            <a:ext cx="3214687" cy="276225"/>
            <a:chOff x="3033713" y="1219200"/>
            <a:chExt cx="3214687" cy="276225"/>
          </a:xfrm>
        </p:grpSpPr>
        <p:sp>
          <p:nvSpPr>
            <p:cNvPr id="24677" name="Rectangle 56"/>
            <p:cNvSpPr>
              <a:spLocks noChangeArrowheads="1"/>
            </p:cNvSpPr>
            <p:nvPr/>
          </p:nvSpPr>
          <p:spPr bwMode="auto">
            <a:xfrm>
              <a:off x="3079069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8" name="Rectangle 102"/>
            <p:cNvSpPr>
              <a:spLocks noChangeArrowheads="1"/>
            </p:cNvSpPr>
            <p:nvPr/>
          </p:nvSpPr>
          <p:spPr bwMode="auto">
            <a:xfrm>
              <a:off x="3612430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9" name="Rectangle 109"/>
            <p:cNvSpPr>
              <a:spLocks noChangeArrowheads="1"/>
            </p:cNvSpPr>
            <p:nvPr/>
          </p:nvSpPr>
          <p:spPr bwMode="auto">
            <a:xfrm>
              <a:off x="4145792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0" name="Rectangle 116"/>
            <p:cNvSpPr>
              <a:spLocks noChangeArrowheads="1"/>
            </p:cNvSpPr>
            <p:nvPr/>
          </p:nvSpPr>
          <p:spPr bwMode="auto">
            <a:xfrm>
              <a:off x="4679154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1" name="Rectangle 123"/>
            <p:cNvSpPr>
              <a:spLocks noChangeArrowheads="1"/>
            </p:cNvSpPr>
            <p:nvPr/>
          </p:nvSpPr>
          <p:spPr bwMode="auto">
            <a:xfrm>
              <a:off x="5212515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2" name="Rectangle 130"/>
            <p:cNvSpPr>
              <a:spLocks noChangeArrowheads="1"/>
            </p:cNvSpPr>
            <p:nvPr/>
          </p:nvSpPr>
          <p:spPr bwMode="auto">
            <a:xfrm>
              <a:off x="5745877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3" name="TextBox 57"/>
            <p:cNvSpPr txBox="1">
              <a:spLocks noChangeArrowheads="1"/>
            </p:cNvSpPr>
            <p:nvPr/>
          </p:nvSpPr>
          <p:spPr bwMode="auto">
            <a:xfrm>
              <a:off x="3033713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4684" name="TextBox 103"/>
            <p:cNvSpPr txBox="1">
              <a:spLocks noChangeArrowheads="1"/>
            </p:cNvSpPr>
            <p:nvPr/>
          </p:nvSpPr>
          <p:spPr bwMode="auto">
            <a:xfrm>
              <a:off x="3567075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4685" name="TextBox 110"/>
            <p:cNvSpPr txBox="1">
              <a:spLocks noChangeArrowheads="1"/>
            </p:cNvSpPr>
            <p:nvPr/>
          </p:nvSpPr>
          <p:spPr bwMode="auto">
            <a:xfrm>
              <a:off x="4100436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4686" name="TextBox 117"/>
            <p:cNvSpPr txBox="1">
              <a:spLocks noChangeArrowheads="1"/>
            </p:cNvSpPr>
            <p:nvPr/>
          </p:nvSpPr>
          <p:spPr bwMode="auto">
            <a:xfrm>
              <a:off x="4633798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4687" name="TextBox 124"/>
            <p:cNvSpPr txBox="1">
              <a:spLocks noChangeArrowheads="1"/>
            </p:cNvSpPr>
            <p:nvPr/>
          </p:nvSpPr>
          <p:spPr bwMode="auto">
            <a:xfrm>
              <a:off x="5167160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4688" name="TextBox 131"/>
            <p:cNvSpPr txBox="1">
              <a:spLocks noChangeArrowheads="1"/>
            </p:cNvSpPr>
            <p:nvPr/>
          </p:nvSpPr>
          <p:spPr bwMode="auto">
            <a:xfrm>
              <a:off x="5700521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4689" name="Rectangle 58"/>
            <p:cNvSpPr>
              <a:spLocks noChangeArrowheads="1"/>
            </p:cNvSpPr>
            <p:nvPr/>
          </p:nvSpPr>
          <p:spPr bwMode="auto">
            <a:xfrm>
              <a:off x="3307652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0" name="TextBox 59"/>
            <p:cNvSpPr txBox="1">
              <a:spLocks noChangeArrowheads="1"/>
            </p:cNvSpPr>
            <p:nvPr/>
          </p:nvSpPr>
          <p:spPr bwMode="auto">
            <a:xfrm>
              <a:off x="3262297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691" name="Rectangle 100"/>
            <p:cNvSpPr>
              <a:spLocks noChangeArrowheads="1"/>
            </p:cNvSpPr>
            <p:nvPr/>
          </p:nvSpPr>
          <p:spPr bwMode="auto">
            <a:xfrm>
              <a:off x="3841014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2" name="TextBox 101"/>
            <p:cNvSpPr txBox="1">
              <a:spLocks noChangeArrowheads="1"/>
            </p:cNvSpPr>
            <p:nvPr/>
          </p:nvSpPr>
          <p:spPr bwMode="auto">
            <a:xfrm>
              <a:off x="3795658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3" name="Rectangle 107"/>
            <p:cNvSpPr>
              <a:spLocks noChangeArrowheads="1"/>
            </p:cNvSpPr>
            <p:nvPr/>
          </p:nvSpPr>
          <p:spPr bwMode="auto">
            <a:xfrm>
              <a:off x="4374376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4" name="TextBox 108"/>
            <p:cNvSpPr txBox="1">
              <a:spLocks noChangeArrowheads="1"/>
            </p:cNvSpPr>
            <p:nvPr/>
          </p:nvSpPr>
          <p:spPr bwMode="auto">
            <a:xfrm>
              <a:off x="4329020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5" name="Rectangle 114"/>
            <p:cNvSpPr>
              <a:spLocks noChangeArrowheads="1"/>
            </p:cNvSpPr>
            <p:nvPr/>
          </p:nvSpPr>
          <p:spPr bwMode="auto">
            <a:xfrm>
              <a:off x="4907737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6" name="TextBox 115"/>
            <p:cNvSpPr txBox="1">
              <a:spLocks noChangeArrowheads="1"/>
            </p:cNvSpPr>
            <p:nvPr/>
          </p:nvSpPr>
          <p:spPr bwMode="auto">
            <a:xfrm>
              <a:off x="4862382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7" name="Rectangle 121"/>
            <p:cNvSpPr>
              <a:spLocks noChangeArrowheads="1"/>
            </p:cNvSpPr>
            <p:nvPr/>
          </p:nvSpPr>
          <p:spPr bwMode="auto">
            <a:xfrm>
              <a:off x="5441099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8" name="TextBox 122"/>
            <p:cNvSpPr txBox="1">
              <a:spLocks noChangeArrowheads="1"/>
            </p:cNvSpPr>
            <p:nvPr/>
          </p:nvSpPr>
          <p:spPr bwMode="auto">
            <a:xfrm>
              <a:off x="5395743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9" name="Rectangle 128"/>
            <p:cNvSpPr>
              <a:spLocks noChangeArrowheads="1"/>
            </p:cNvSpPr>
            <p:nvPr/>
          </p:nvSpPr>
          <p:spPr bwMode="auto">
            <a:xfrm>
              <a:off x="5974461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700" name="TextBox 129"/>
            <p:cNvSpPr txBox="1">
              <a:spLocks noChangeArrowheads="1"/>
            </p:cNvSpPr>
            <p:nvPr/>
          </p:nvSpPr>
          <p:spPr bwMode="auto">
            <a:xfrm>
              <a:off x="5929105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2286000" y="3200400"/>
            <a:ext cx="996950" cy="276225"/>
            <a:chOff x="2286000" y="3200400"/>
            <a:chExt cx="996950" cy="276225"/>
          </a:xfrm>
        </p:grpSpPr>
        <p:sp>
          <p:nvSpPr>
            <p:cNvPr id="24669" name="Rectangle 144"/>
            <p:cNvSpPr>
              <a:spLocks noChangeArrowheads="1"/>
            </p:cNvSpPr>
            <p:nvPr/>
          </p:nvSpPr>
          <p:spPr bwMode="auto">
            <a:xfrm>
              <a:off x="2794665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0" name="TextBox 145"/>
            <p:cNvSpPr txBox="1">
              <a:spLocks noChangeArrowheads="1"/>
            </p:cNvSpPr>
            <p:nvPr/>
          </p:nvSpPr>
          <p:spPr bwMode="auto">
            <a:xfrm>
              <a:off x="2784475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671" name="Rectangle 137"/>
            <p:cNvSpPr>
              <a:spLocks noChangeArrowheads="1"/>
            </p:cNvSpPr>
            <p:nvPr/>
          </p:nvSpPr>
          <p:spPr bwMode="auto">
            <a:xfrm>
              <a:off x="2296190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2" name="TextBox 138"/>
            <p:cNvSpPr txBox="1">
              <a:spLocks noChangeArrowheads="1"/>
            </p:cNvSpPr>
            <p:nvPr/>
          </p:nvSpPr>
          <p:spPr bwMode="auto">
            <a:xfrm>
              <a:off x="2286000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673" name="Rectangle 135"/>
            <p:cNvSpPr>
              <a:spLocks noChangeArrowheads="1"/>
            </p:cNvSpPr>
            <p:nvPr/>
          </p:nvSpPr>
          <p:spPr bwMode="auto">
            <a:xfrm>
              <a:off x="2524904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74" name="TextBox 136"/>
            <p:cNvSpPr txBox="1">
              <a:spLocks noChangeArrowheads="1"/>
            </p:cNvSpPr>
            <p:nvPr/>
          </p:nvSpPr>
          <p:spPr bwMode="auto">
            <a:xfrm>
              <a:off x="2514714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675" name="Rectangle 142"/>
            <p:cNvSpPr>
              <a:spLocks noChangeArrowheads="1"/>
            </p:cNvSpPr>
            <p:nvPr/>
          </p:nvSpPr>
          <p:spPr bwMode="auto">
            <a:xfrm>
              <a:off x="3023379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76" name="TextBox 143"/>
            <p:cNvSpPr txBox="1">
              <a:spLocks noChangeArrowheads="1"/>
            </p:cNvSpPr>
            <p:nvPr/>
          </p:nvSpPr>
          <p:spPr bwMode="auto">
            <a:xfrm>
              <a:off x="3013189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581400" y="3200400"/>
            <a:ext cx="996950" cy="276225"/>
            <a:chOff x="3581400" y="3200400"/>
            <a:chExt cx="996950" cy="276225"/>
          </a:xfrm>
        </p:grpSpPr>
        <p:sp>
          <p:nvSpPr>
            <p:cNvPr id="24661" name="Rectangle 151"/>
            <p:cNvSpPr>
              <a:spLocks noChangeArrowheads="1"/>
            </p:cNvSpPr>
            <p:nvPr/>
          </p:nvSpPr>
          <p:spPr bwMode="auto">
            <a:xfrm>
              <a:off x="3591590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62" name="Rectangle 158"/>
            <p:cNvSpPr>
              <a:spLocks noChangeArrowheads="1"/>
            </p:cNvSpPr>
            <p:nvPr/>
          </p:nvSpPr>
          <p:spPr bwMode="auto">
            <a:xfrm>
              <a:off x="4090065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63" name="TextBox 152"/>
            <p:cNvSpPr txBox="1">
              <a:spLocks noChangeArrowheads="1"/>
            </p:cNvSpPr>
            <p:nvPr/>
          </p:nvSpPr>
          <p:spPr bwMode="auto">
            <a:xfrm>
              <a:off x="3581400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64" name="TextBox 159"/>
            <p:cNvSpPr txBox="1">
              <a:spLocks noChangeArrowheads="1"/>
            </p:cNvSpPr>
            <p:nvPr/>
          </p:nvSpPr>
          <p:spPr bwMode="auto">
            <a:xfrm>
              <a:off x="4079875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65" name="Rectangle 149"/>
            <p:cNvSpPr>
              <a:spLocks noChangeArrowheads="1"/>
            </p:cNvSpPr>
            <p:nvPr/>
          </p:nvSpPr>
          <p:spPr bwMode="auto">
            <a:xfrm>
              <a:off x="3820304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6" name="TextBox 150"/>
            <p:cNvSpPr txBox="1">
              <a:spLocks noChangeArrowheads="1"/>
            </p:cNvSpPr>
            <p:nvPr/>
          </p:nvSpPr>
          <p:spPr bwMode="auto">
            <a:xfrm>
              <a:off x="3810114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67" name="Rectangle 156"/>
            <p:cNvSpPr>
              <a:spLocks noChangeArrowheads="1"/>
            </p:cNvSpPr>
            <p:nvPr/>
          </p:nvSpPr>
          <p:spPr bwMode="auto">
            <a:xfrm>
              <a:off x="4318779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8" name="TextBox 157"/>
            <p:cNvSpPr txBox="1">
              <a:spLocks noChangeArrowheads="1"/>
            </p:cNvSpPr>
            <p:nvPr/>
          </p:nvSpPr>
          <p:spPr bwMode="auto">
            <a:xfrm>
              <a:off x="4308589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4876800" y="3200400"/>
            <a:ext cx="990600" cy="276225"/>
            <a:chOff x="4876800" y="3200400"/>
            <a:chExt cx="990600" cy="276225"/>
          </a:xfrm>
        </p:grpSpPr>
        <p:sp>
          <p:nvSpPr>
            <p:cNvPr id="24653" name="Rectangle 165"/>
            <p:cNvSpPr>
              <a:spLocks noChangeArrowheads="1"/>
            </p:cNvSpPr>
            <p:nvPr/>
          </p:nvSpPr>
          <p:spPr bwMode="auto">
            <a:xfrm>
              <a:off x="4886985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54" name="Rectangle 172"/>
            <p:cNvSpPr>
              <a:spLocks noChangeArrowheads="1"/>
            </p:cNvSpPr>
            <p:nvPr/>
          </p:nvSpPr>
          <p:spPr bwMode="auto">
            <a:xfrm>
              <a:off x="5379359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55" name="TextBox 166"/>
            <p:cNvSpPr txBox="1">
              <a:spLocks noChangeArrowheads="1"/>
            </p:cNvSpPr>
            <p:nvPr/>
          </p:nvSpPr>
          <p:spPr bwMode="auto">
            <a:xfrm>
              <a:off x="48768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4656" name="TextBox 173"/>
            <p:cNvSpPr txBox="1">
              <a:spLocks noChangeArrowheads="1"/>
            </p:cNvSpPr>
            <p:nvPr/>
          </p:nvSpPr>
          <p:spPr bwMode="auto">
            <a:xfrm>
              <a:off x="5369174" y="3200400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57" name="Rectangle 163"/>
            <p:cNvSpPr>
              <a:spLocks noChangeArrowheads="1"/>
            </p:cNvSpPr>
            <p:nvPr/>
          </p:nvSpPr>
          <p:spPr bwMode="auto">
            <a:xfrm>
              <a:off x="5115585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8" name="TextBox 164"/>
            <p:cNvSpPr txBox="1">
              <a:spLocks noChangeArrowheads="1"/>
            </p:cNvSpPr>
            <p:nvPr/>
          </p:nvSpPr>
          <p:spPr bwMode="auto">
            <a:xfrm>
              <a:off x="51054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59" name="Rectangle 170"/>
            <p:cNvSpPr>
              <a:spLocks noChangeArrowheads="1"/>
            </p:cNvSpPr>
            <p:nvPr/>
          </p:nvSpPr>
          <p:spPr bwMode="auto">
            <a:xfrm>
              <a:off x="5607959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0" name="TextBox 171"/>
            <p:cNvSpPr txBox="1">
              <a:spLocks noChangeArrowheads="1"/>
            </p:cNvSpPr>
            <p:nvPr/>
          </p:nvSpPr>
          <p:spPr bwMode="auto">
            <a:xfrm>
              <a:off x="5597774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6248400" y="3200400"/>
            <a:ext cx="990600" cy="276225"/>
            <a:chOff x="6248400" y="3200400"/>
            <a:chExt cx="990600" cy="276225"/>
          </a:xfrm>
        </p:grpSpPr>
        <p:sp>
          <p:nvSpPr>
            <p:cNvPr id="24645" name="Rectangle 179"/>
            <p:cNvSpPr>
              <a:spLocks noChangeArrowheads="1"/>
            </p:cNvSpPr>
            <p:nvPr/>
          </p:nvSpPr>
          <p:spPr bwMode="auto">
            <a:xfrm>
              <a:off x="6258585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6" name="Rectangle 186"/>
            <p:cNvSpPr>
              <a:spLocks noChangeArrowheads="1"/>
            </p:cNvSpPr>
            <p:nvPr/>
          </p:nvSpPr>
          <p:spPr bwMode="auto">
            <a:xfrm>
              <a:off x="6750959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7" name="TextBox 180"/>
            <p:cNvSpPr txBox="1">
              <a:spLocks noChangeArrowheads="1"/>
            </p:cNvSpPr>
            <p:nvPr/>
          </p:nvSpPr>
          <p:spPr bwMode="auto">
            <a:xfrm>
              <a:off x="62484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4648" name="TextBox 187"/>
            <p:cNvSpPr txBox="1">
              <a:spLocks noChangeArrowheads="1"/>
            </p:cNvSpPr>
            <p:nvPr/>
          </p:nvSpPr>
          <p:spPr bwMode="auto">
            <a:xfrm>
              <a:off x="6740774" y="3200400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49" name="Rectangle 177"/>
            <p:cNvSpPr>
              <a:spLocks noChangeArrowheads="1"/>
            </p:cNvSpPr>
            <p:nvPr/>
          </p:nvSpPr>
          <p:spPr bwMode="auto">
            <a:xfrm>
              <a:off x="6487185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0" name="TextBox 178"/>
            <p:cNvSpPr txBox="1">
              <a:spLocks noChangeArrowheads="1"/>
            </p:cNvSpPr>
            <p:nvPr/>
          </p:nvSpPr>
          <p:spPr bwMode="auto">
            <a:xfrm>
              <a:off x="64770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51" name="Rectangle 184"/>
            <p:cNvSpPr>
              <a:spLocks noChangeArrowheads="1"/>
            </p:cNvSpPr>
            <p:nvPr/>
          </p:nvSpPr>
          <p:spPr bwMode="auto">
            <a:xfrm>
              <a:off x="6979559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2" name="TextBox 185"/>
            <p:cNvSpPr txBox="1">
              <a:spLocks noChangeArrowheads="1"/>
            </p:cNvSpPr>
            <p:nvPr/>
          </p:nvSpPr>
          <p:spPr bwMode="auto">
            <a:xfrm>
              <a:off x="6969374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3200400" y="3838575"/>
            <a:ext cx="803275" cy="276225"/>
            <a:chOff x="3200400" y="3838575"/>
            <a:chExt cx="803275" cy="276225"/>
          </a:xfrm>
        </p:grpSpPr>
        <p:sp>
          <p:nvSpPr>
            <p:cNvPr id="24639" name="Rectangle 193"/>
            <p:cNvSpPr>
              <a:spLocks noChangeArrowheads="1"/>
            </p:cNvSpPr>
            <p:nvPr/>
          </p:nvSpPr>
          <p:spPr bwMode="auto">
            <a:xfrm>
              <a:off x="3210588" y="38627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0" name="TextBox 194"/>
            <p:cNvSpPr txBox="1">
              <a:spLocks noChangeArrowheads="1"/>
            </p:cNvSpPr>
            <p:nvPr/>
          </p:nvSpPr>
          <p:spPr bwMode="auto">
            <a:xfrm>
              <a:off x="3200400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4641" name="Rectangle 191"/>
            <p:cNvSpPr>
              <a:spLocks noChangeArrowheads="1"/>
            </p:cNvSpPr>
            <p:nvPr/>
          </p:nvSpPr>
          <p:spPr bwMode="auto">
            <a:xfrm>
              <a:off x="3515483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42" name="TextBox 192"/>
            <p:cNvSpPr txBox="1">
              <a:spLocks noChangeArrowheads="1"/>
            </p:cNvSpPr>
            <p:nvPr/>
          </p:nvSpPr>
          <p:spPr bwMode="auto">
            <a:xfrm>
              <a:off x="350529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43" name="Rectangle 196"/>
            <p:cNvSpPr>
              <a:spLocks noChangeArrowheads="1"/>
            </p:cNvSpPr>
            <p:nvPr/>
          </p:nvSpPr>
          <p:spPr bwMode="auto">
            <a:xfrm>
              <a:off x="3744154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44" name="TextBox 197"/>
            <p:cNvSpPr txBox="1">
              <a:spLocks noChangeArrowheads="1"/>
            </p:cNvSpPr>
            <p:nvPr/>
          </p:nvSpPr>
          <p:spPr bwMode="auto">
            <a:xfrm>
              <a:off x="373396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4572000" y="3838575"/>
            <a:ext cx="803275" cy="276225"/>
            <a:chOff x="4572000" y="3838575"/>
            <a:chExt cx="803275" cy="276225"/>
          </a:xfrm>
        </p:grpSpPr>
        <p:sp>
          <p:nvSpPr>
            <p:cNvPr id="24633" name="Rectangle 199"/>
            <p:cNvSpPr>
              <a:spLocks noChangeArrowheads="1"/>
            </p:cNvSpPr>
            <p:nvPr/>
          </p:nvSpPr>
          <p:spPr bwMode="auto">
            <a:xfrm>
              <a:off x="4582188" y="38627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4" name="TextBox 200"/>
            <p:cNvSpPr txBox="1">
              <a:spLocks noChangeArrowheads="1"/>
            </p:cNvSpPr>
            <p:nvPr/>
          </p:nvSpPr>
          <p:spPr bwMode="auto">
            <a:xfrm>
              <a:off x="4572000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4635" name="Rectangle 202"/>
            <p:cNvSpPr>
              <a:spLocks noChangeArrowheads="1"/>
            </p:cNvSpPr>
            <p:nvPr/>
          </p:nvSpPr>
          <p:spPr bwMode="auto">
            <a:xfrm>
              <a:off x="4887083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6" name="TextBox 203"/>
            <p:cNvSpPr txBox="1">
              <a:spLocks noChangeArrowheads="1"/>
            </p:cNvSpPr>
            <p:nvPr/>
          </p:nvSpPr>
          <p:spPr bwMode="auto">
            <a:xfrm>
              <a:off x="487689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37" name="Rectangle 205"/>
            <p:cNvSpPr>
              <a:spLocks noChangeArrowheads="1"/>
            </p:cNvSpPr>
            <p:nvPr/>
          </p:nvSpPr>
          <p:spPr bwMode="auto">
            <a:xfrm>
              <a:off x="5115754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8" name="TextBox 206"/>
            <p:cNvSpPr txBox="1">
              <a:spLocks noChangeArrowheads="1"/>
            </p:cNvSpPr>
            <p:nvPr/>
          </p:nvSpPr>
          <p:spPr bwMode="auto">
            <a:xfrm>
              <a:off x="510556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5867400" y="3838575"/>
            <a:ext cx="1260475" cy="276225"/>
            <a:chOff x="5867400" y="3838575"/>
            <a:chExt cx="1260475" cy="276225"/>
          </a:xfrm>
        </p:grpSpPr>
        <p:sp>
          <p:nvSpPr>
            <p:cNvPr id="13" name="Rectangle 208"/>
            <p:cNvSpPr>
              <a:spLocks noChangeArrowheads="1"/>
            </p:cNvSpPr>
            <p:nvPr/>
          </p:nvSpPr>
          <p:spPr bwMode="auto">
            <a:xfrm>
              <a:off x="5877587" y="38627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209"/>
            <p:cNvSpPr txBox="1">
              <a:spLocks noChangeArrowheads="1"/>
            </p:cNvSpPr>
            <p:nvPr/>
          </p:nvSpPr>
          <p:spPr bwMode="auto">
            <a:xfrm>
              <a:off x="5867400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25" name="Rectangle 211"/>
            <p:cNvSpPr>
              <a:spLocks noChangeArrowheads="1"/>
            </p:cNvSpPr>
            <p:nvPr/>
          </p:nvSpPr>
          <p:spPr bwMode="auto">
            <a:xfrm>
              <a:off x="6182447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5" name="TextBox 212"/>
            <p:cNvSpPr txBox="1">
              <a:spLocks noChangeArrowheads="1"/>
            </p:cNvSpPr>
            <p:nvPr/>
          </p:nvSpPr>
          <p:spPr bwMode="auto">
            <a:xfrm>
              <a:off x="6172260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6" name="Rectangle 214"/>
            <p:cNvSpPr>
              <a:spLocks noChangeArrowheads="1"/>
            </p:cNvSpPr>
            <p:nvPr/>
          </p:nvSpPr>
          <p:spPr bwMode="auto">
            <a:xfrm>
              <a:off x="6411092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28" name="TextBox 215"/>
            <p:cNvSpPr txBox="1">
              <a:spLocks noChangeArrowheads="1"/>
            </p:cNvSpPr>
            <p:nvPr/>
          </p:nvSpPr>
          <p:spPr bwMode="auto">
            <a:xfrm>
              <a:off x="6400905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29" name="Rectangle 217"/>
            <p:cNvSpPr>
              <a:spLocks noChangeArrowheads="1"/>
            </p:cNvSpPr>
            <p:nvPr/>
          </p:nvSpPr>
          <p:spPr bwMode="auto">
            <a:xfrm>
              <a:off x="6639738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TextBox 218"/>
            <p:cNvSpPr txBox="1">
              <a:spLocks noChangeArrowheads="1"/>
            </p:cNvSpPr>
            <p:nvPr/>
          </p:nvSpPr>
          <p:spPr bwMode="auto">
            <a:xfrm>
              <a:off x="6629551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" name="Rectangle 220"/>
            <p:cNvSpPr>
              <a:spLocks noChangeArrowheads="1"/>
            </p:cNvSpPr>
            <p:nvPr/>
          </p:nvSpPr>
          <p:spPr bwMode="auto">
            <a:xfrm>
              <a:off x="6868383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2" name="TextBox 221"/>
            <p:cNvSpPr txBox="1">
              <a:spLocks noChangeArrowheads="1"/>
            </p:cNvSpPr>
            <p:nvPr/>
          </p:nvSpPr>
          <p:spPr bwMode="auto">
            <a:xfrm>
              <a:off x="6858196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3048000" y="5667375"/>
            <a:ext cx="547688" cy="276225"/>
            <a:chOff x="3048000" y="5667375"/>
            <a:chExt cx="547688" cy="276225"/>
          </a:xfrm>
        </p:grpSpPr>
        <p:sp>
          <p:nvSpPr>
            <p:cNvPr id="24619" name="Rectangle 148"/>
            <p:cNvSpPr>
              <a:spLocks noChangeArrowheads="1"/>
            </p:cNvSpPr>
            <p:nvPr/>
          </p:nvSpPr>
          <p:spPr bwMode="auto">
            <a:xfrm>
              <a:off x="3093340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55"/>
            <p:cNvSpPr txBox="1">
              <a:spLocks noChangeArrowheads="1"/>
            </p:cNvSpPr>
            <p:nvPr/>
          </p:nvSpPr>
          <p:spPr bwMode="auto">
            <a:xfrm>
              <a:off x="3048000" y="56673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20" name="Rectangle 162"/>
            <p:cNvSpPr>
              <a:spLocks noChangeArrowheads="1"/>
            </p:cNvSpPr>
            <p:nvPr/>
          </p:nvSpPr>
          <p:spPr bwMode="auto">
            <a:xfrm>
              <a:off x="3321844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22" name="TextBox 167"/>
            <p:cNvSpPr txBox="1">
              <a:spLocks noChangeArrowheads="1"/>
            </p:cNvSpPr>
            <p:nvPr/>
          </p:nvSpPr>
          <p:spPr bwMode="auto">
            <a:xfrm>
              <a:off x="3276504" y="56673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4405313" y="5667375"/>
            <a:ext cx="547687" cy="276225"/>
            <a:chOff x="4405313" y="5667375"/>
            <a:chExt cx="547687" cy="276225"/>
          </a:xfrm>
        </p:grpSpPr>
        <p:sp>
          <p:nvSpPr>
            <p:cNvPr id="24615" name="Rectangle 183"/>
            <p:cNvSpPr>
              <a:spLocks noChangeArrowheads="1"/>
            </p:cNvSpPr>
            <p:nvPr/>
          </p:nvSpPr>
          <p:spPr bwMode="auto">
            <a:xfrm>
              <a:off x="4450653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6" name="TextBox 188"/>
            <p:cNvSpPr txBox="1">
              <a:spLocks noChangeArrowheads="1"/>
            </p:cNvSpPr>
            <p:nvPr/>
          </p:nvSpPr>
          <p:spPr bwMode="auto">
            <a:xfrm>
              <a:off x="4405313" y="56673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24617" name="Rectangle 189"/>
            <p:cNvSpPr>
              <a:spLocks noChangeArrowheads="1"/>
            </p:cNvSpPr>
            <p:nvPr/>
          </p:nvSpPr>
          <p:spPr bwMode="auto">
            <a:xfrm>
              <a:off x="4679157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18" name="TextBox 190"/>
            <p:cNvSpPr txBox="1">
              <a:spLocks noChangeArrowheads="1"/>
            </p:cNvSpPr>
            <p:nvPr/>
          </p:nvSpPr>
          <p:spPr bwMode="auto">
            <a:xfrm>
              <a:off x="4633817" y="56673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5715000" y="5667375"/>
            <a:ext cx="547688" cy="276225"/>
            <a:chOff x="5715000" y="5667375"/>
            <a:chExt cx="547688" cy="276225"/>
          </a:xfrm>
        </p:grpSpPr>
        <p:sp>
          <p:nvSpPr>
            <p:cNvPr id="24611" name="Rectangle 195"/>
            <p:cNvSpPr>
              <a:spLocks noChangeArrowheads="1"/>
            </p:cNvSpPr>
            <p:nvPr/>
          </p:nvSpPr>
          <p:spPr bwMode="auto">
            <a:xfrm>
              <a:off x="5760340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2" name="TextBox 198"/>
            <p:cNvSpPr txBox="1">
              <a:spLocks noChangeArrowheads="1"/>
            </p:cNvSpPr>
            <p:nvPr/>
          </p:nvSpPr>
          <p:spPr bwMode="auto">
            <a:xfrm>
              <a:off x="5715000" y="56673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4613" name="Rectangle 201"/>
            <p:cNvSpPr>
              <a:spLocks noChangeArrowheads="1"/>
            </p:cNvSpPr>
            <p:nvPr/>
          </p:nvSpPr>
          <p:spPr bwMode="auto">
            <a:xfrm>
              <a:off x="5988844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14" name="TextBox 204"/>
            <p:cNvSpPr txBox="1">
              <a:spLocks noChangeArrowheads="1"/>
            </p:cNvSpPr>
            <p:nvPr/>
          </p:nvSpPr>
          <p:spPr bwMode="auto">
            <a:xfrm>
              <a:off x="5943504" y="56673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30" grpId="0" animBg="1"/>
      <p:bldP spid="24626" grpId="0" animBg="1"/>
      <p:bldP spid="24623" grpId="0" animBg="1"/>
      <p:bldP spid="24620" grpId="0" animBg="1"/>
      <p:bldP spid="69" grpId="0" animBg="1"/>
      <p:bldP spid="70" grpId="0" animBg="1"/>
      <p:bldP spid="76" grpId="0" animBg="1"/>
      <p:bldP spid="81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sent to the same reducer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429000" y="3124200"/>
            <a:ext cx="4953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What’s “everything else”?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“Runtime”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scheduling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Assigns workers to map and reduce tasks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“data distribution”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Moves processes to data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synchronization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Gathers, sorts, and shuffles intermediate data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errors and faults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Detects worker failures and restarts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Everything happens on top of a distributed FS (later)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reduced together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Not quite…usually, programmers also specify: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partition</a:t>
            </a:r>
            <a:r>
              <a:rPr lang="en-US" dirty="0" smtClean="0">
                <a:cs typeface="Arial" charset="0"/>
              </a:rPr>
              <a:t> (k’, number of partitions) → partition for k’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Often a simple hash of the key, e.g., hash(k’) mod n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Divides up key space for parallel reduce operations</a:t>
            </a:r>
          </a:p>
          <a:p>
            <a:pPr lvl="1">
              <a:lnSpc>
                <a:spcPct val="90000"/>
              </a:lnSpc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combine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Mini-reducers that run in memory after the map phase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Used as an optimization to reduce network traffic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(Everest)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pic>
        <p:nvPicPr>
          <p:cNvPr id="4" name="Picture 3" descr="102_0245ev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600200"/>
            <a:ext cx="9144000" cy="3644856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327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19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2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333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8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5867400" y="4448175"/>
            <a:ext cx="1260475" cy="276225"/>
            <a:chOff x="5867400" y="4448175"/>
            <a:chExt cx="1260475" cy="276225"/>
          </a:xfrm>
        </p:grpSpPr>
        <p:sp>
          <p:nvSpPr>
            <p:cNvPr id="335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337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39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3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1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6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3" name="Rectangle 220"/>
            <p:cNvSpPr>
              <a:spLocks noChangeArrowheads="1"/>
            </p:cNvSpPr>
            <p:nvPr/>
          </p:nvSpPr>
          <p:spPr bwMode="auto">
            <a:xfrm>
              <a:off x="6868383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4" name="TextBox 221"/>
            <p:cNvSpPr txBox="1">
              <a:spLocks noChangeArrowheads="1"/>
            </p:cNvSpPr>
            <p:nvPr/>
          </p:nvSpPr>
          <p:spPr bwMode="auto">
            <a:xfrm>
              <a:off x="6858196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8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70" grpId="0" animBg="1"/>
      <p:bldP spid="171" grpId="0" animBg="1"/>
      <p:bldP spid="172" grpId="0" animBg="1"/>
      <p:bldP spid="213" grpId="0" animBg="1"/>
      <p:bldP spid="214" grpId="0" animBg="1"/>
      <p:bldP spid="215" grpId="0" animBg="1"/>
      <p:bldP spid="216" grpId="0" animBg="1"/>
      <p:bldP spid="188" grpId="0" animBg="1"/>
      <p:bldP spid="193" grpId="0" animBg="1"/>
      <p:bldP spid="195" grpId="0" animBg="1"/>
      <p:bldP spid="217" grpId="0" animBg="1"/>
      <p:bldP spid="281" grpId="0" animBg="1"/>
      <p:bldP spid="282" grpId="0" animBg="1"/>
      <p:bldP spid="283" grpId="0" animBg="1"/>
      <p:bldP spid="284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more details…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Barrier between map and reduce phases</a:t>
            </a:r>
          </a:p>
          <a:p>
            <a:pPr lvl="1"/>
            <a:r>
              <a:rPr lang="en-US" dirty="0" smtClean="0"/>
              <a:t>But we can begin copying intermediate data earlier</a:t>
            </a:r>
          </a:p>
          <a:p>
            <a:r>
              <a:rPr lang="en-US" dirty="0" smtClean="0"/>
              <a:t>Keys arrive at each reducer in sorted order</a:t>
            </a:r>
          </a:p>
          <a:p>
            <a:pPr lvl="1"/>
            <a:r>
              <a:rPr lang="en-US" dirty="0" smtClean="0"/>
              <a:t>No enforced ordering </a:t>
            </a:r>
            <a:r>
              <a:rPr lang="en-US" i="1" dirty="0" smtClean="0"/>
              <a:t>across</a:t>
            </a:r>
            <a:r>
              <a:rPr lang="en-US" dirty="0" smtClean="0"/>
              <a:t> reducers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“Hello World”: Word Count</a:t>
            </a:r>
          </a:p>
        </p:txBody>
      </p:sp>
      <p:sp>
        <p:nvSpPr>
          <p:cNvPr id="27651" name="Text Box 4"/>
          <p:cNvSpPr txBox="1">
            <a:spLocks noChangeArrowheads="1"/>
          </p:cNvSpPr>
          <p:nvPr/>
        </p:nvSpPr>
        <p:spPr bwMode="auto">
          <a:xfrm>
            <a:off x="1660525" y="1905000"/>
            <a:ext cx="6111875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</a:rPr>
              <a:t>Map(String </a:t>
            </a:r>
            <a:r>
              <a:rPr lang="en-US" sz="1800" dirty="0" err="1" smtClean="0">
                <a:solidFill>
                  <a:schemeClr val="bg1"/>
                </a:solidFill>
              </a:rPr>
              <a:t>docid</a:t>
            </a:r>
            <a:r>
              <a:rPr lang="en-US" sz="1800" dirty="0" smtClean="0">
                <a:solidFill>
                  <a:schemeClr val="bg1"/>
                </a:solidFill>
              </a:rPr>
              <a:t>, </a:t>
            </a:r>
            <a:r>
              <a:rPr lang="en-US" sz="1800" dirty="0">
                <a:solidFill>
                  <a:schemeClr val="bg1"/>
                </a:solidFill>
              </a:rPr>
              <a:t>String </a:t>
            </a:r>
            <a:r>
              <a:rPr lang="en-US" sz="1800" dirty="0" smtClean="0">
                <a:solidFill>
                  <a:schemeClr val="bg1"/>
                </a:solidFill>
              </a:rPr>
              <a:t>text):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b="0" i="1" dirty="0" smtClean="0">
                <a:solidFill>
                  <a:schemeClr val="bg1"/>
                </a:solidFill>
              </a:rPr>
              <a:t>     </a:t>
            </a:r>
            <a:r>
              <a:rPr lang="en-US" sz="1800" b="0" dirty="0" smtClean="0">
                <a:solidFill>
                  <a:schemeClr val="bg1"/>
                </a:solidFill>
              </a:rPr>
              <a:t>for each word w in text:</a:t>
            </a:r>
          </a:p>
          <a:p>
            <a:r>
              <a:rPr lang="en-US" sz="1800" b="0" dirty="0" smtClean="0">
                <a:solidFill>
                  <a:schemeClr val="bg1"/>
                </a:solidFill>
              </a:rPr>
              <a:t>          Emit(w</a:t>
            </a:r>
            <a:r>
              <a:rPr lang="en-US" sz="1800" b="0" dirty="0">
                <a:solidFill>
                  <a:schemeClr val="bg1"/>
                </a:solidFill>
              </a:rPr>
              <a:t>, </a:t>
            </a:r>
            <a:r>
              <a:rPr lang="en-US" sz="1800" b="0" dirty="0" smtClean="0">
                <a:solidFill>
                  <a:schemeClr val="bg1"/>
                </a:solidFill>
              </a:rPr>
              <a:t>1);</a:t>
            </a:r>
            <a:endParaRPr lang="en-US" sz="1800" b="0" dirty="0">
              <a:solidFill>
                <a:schemeClr val="bg1"/>
              </a:solidFill>
            </a:endParaRPr>
          </a:p>
          <a:p>
            <a:endParaRPr lang="en-US" sz="1800" b="0" dirty="0">
              <a:solidFill>
                <a:schemeClr val="bg1"/>
              </a:solidFill>
            </a:endParaRPr>
          </a:p>
          <a:p>
            <a:r>
              <a:rPr lang="en-US" sz="1800" dirty="0">
                <a:solidFill>
                  <a:schemeClr val="bg1"/>
                </a:solidFill>
              </a:rPr>
              <a:t>Reduce(String </a:t>
            </a:r>
            <a:r>
              <a:rPr lang="en-US" sz="1800" dirty="0" smtClean="0">
                <a:solidFill>
                  <a:schemeClr val="bg1"/>
                </a:solidFill>
              </a:rPr>
              <a:t>term, </a:t>
            </a:r>
            <a:r>
              <a:rPr lang="en-US" sz="1800" dirty="0" err="1" smtClean="0">
                <a:solidFill>
                  <a:schemeClr val="bg1"/>
                </a:solidFill>
              </a:rPr>
              <a:t>Iterator</a:t>
            </a:r>
            <a:r>
              <a:rPr lang="en-US" sz="1800" dirty="0" smtClean="0">
                <a:solidFill>
                  <a:schemeClr val="bg1"/>
                </a:solidFill>
              </a:rPr>
              <a:t>&lt;</a:t>
            </a:r>
            <a:r>
              <a:rPr lang="en-US" sz="1800" dirty="0" err="1" smtClean="0">
                <a:solidFill>
                  <a:schemeClr val="bg1"/>
                </a:solidFill>
              </a:rPr>
              <a:t>Int</a:t>
            </a:r>
            <a:r>
              <a:rPr lang="en-US" sz="1800" dirty="0" smtClean="0">
                <a:solidFill>
                  <a:schemeClr val="bg1"/>
                </a:solidFill>
              </a:rPr>
              <a:t>&gt; values):</a:t>
            </a:r>
            <a:endParaRPr lang="en-US" sz="1800" dirty="0">
              <a:solidFill>
                <a:schemeClr val="bg1"/>
              </a:solidFill>
            </a:endParaRPr>
          </a:p>
          <a:p>
            <a:r>
              <a:rPr lang="en-US" sz="1800" b="0" i="1" dirty="0">
                <a:solidFill>
                  <a:schemeClr val="bg1"/>
                </a:solidFill>
              </a:rPr>
              <a:t>     </a:t>
            </a:r>
            <a:r>
              <a:rPr lang="en-US" sz="1800" b="0" dirty="0" err="1" smtClean="0">
                <a:solidFill>
                  <a:schemeClr val="bg1"/>
                </a:solidFill>
              </a:rPr>
              <a:t>int</a:t>
            </a:r>
            <a:r>
              <a:rPr lang="en-US" sz="1800" b="0" dirty="0" smtClean="0">
                <a:solidFill>
                  <a:schemeClr val="bg1"/>
                </a:solidFill>
              </a:rPr>
              <a:t> sum </a:t>
            </a:r>
            <a:r>
              <a:rPr lang="en-US" sz="1800" b="0" dirty="0">
                <a:solidFill>
                  <a:schemeClr val="bg1"/>
                </a:solidFill>
              </a:rPr>
              <a:t>= 0;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     for each v in </a:t>
            </a:r>
            <a:r>
              <a:rPr lang="en-US" sz="1800" b="0" dirty="0" smtClean="0">
                <a:solidFill>
                  <a:schemeClr val="bg1"/>
                </a:solidFill>
              </a:rPr>
              <a:t>values</a:t>
            </a:r>
            <a:r>
              <a:rPr lang="en-US" sz="1800" b="0" dirty="0">
                <a:solidFill>
                  <a:schemeClr val="bg1"/>
                </a:solidFill>
              </a:rPr>
              <a:t>: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          </a:t>
            </a:r>
            <a:r>
              <a:rPr lang="en-US" sz="1800" b="0" dirty="0" smtClean="0">
                <a:solidFill>
                  <a:schemeClr val="bg1"/>
                </a:solidFill>
              </a:rPr>
              <a:t>sum </a:t>
            </a:r>
            <a:r>
              <a:rPr lang="en-US" sz="1800" b="0" dirty="0">
                <a:solidFill>
                  <a:schemeClr val="bg1"/>
                </a:solidFill>
              </a:rPr>
              <a:t>+= </a:t>
            </a:r>
            <a:r>
              <a:rPr lang="en-US" sz="1800" b="0" dirty="0" smtClean="0">
                <a:solidFill>
                  <a:schemeClr val="bg1"/>
                </a:solidFill>
              </a:rPr>
              <a:t>v;</a:t>
            </a:r>
            <a:endParaRPr lang="en-US" sz="1800" b="0" dirty="0">
              <a:solidFill>
                <a:schemeClr val="bg1"/>
              </a:solidFill>
            </a:endParaRPr>
          </a:p>
          <a:p>
            <a:r>
              <a:rPr lang="en-US" sz="1800" b="0" dirty="0">
                <a:solidFill>
                  <a:schemeClr val="bg1"/>
                </a:solidFill>
              </a:rPr>
              <a:t>          </a:t>
            </a:r>
            <a:r>
              <a:rPr lang="en-US" sz="1800" b="0" dirty="0" smtClean="0">
                <a:solidFill>
                  <a:schemeClr val="bg1"/>
                </a:solidFill>
              </a:rPr>
              <a:t>Emit(term, value);</a:t>
            </a:r>
            <a:endParaRPr lang="en-US" sz="1800" b="0" dirty="0">
              <a:solidFill>
                <a:schemeClr val="bg1"/>
              </a:solidFill>
            </a:endParaRPr>
          </a:p>
          <a:p>
            <a:endParaRPr lang="en-US" sz="18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can refer to…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programming model</a:t>
            </a:r>
          </a:p>
          <a:p>
            <a:r>
              <a:rPr lang="en-US" dirty="0" smtClean="0"/>
              <a:t>The execution framework (aka “runtime”)</a:t>
            </a:r>
          </a:p>
          <a:p>
            <a:r>
              <a:rPr lang="en-US" dirty="0" smtClean="0"/>
              <a:t>The specific implementation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914400" y="4426803"/>
            <a:ext cx="7467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Usage is usually clear from context!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has a proprietary implementation in C++</a:t>
            </a:r>
          </a:p>
          <a:p>
            <a:pPr lvl="1"/>
            <a:r>
              <a:rPr lang="en-US" dirty="0" smtClean="0"/>
              <a:t>Bindings in Java, Python</a:t>
            </a:r>
          </a:p>
          <a:p>
            <a:r>
              <a:rPr lang="en-US" dirty="0" smtClean="0"/>
              <a:t>Hadoop is an open-source implementation in Java</a:t>
            </a:r>
          </a:p>
          <a:p>
            <a:pPr lvl="1"/>
            <a:r>
              <a:rPr lang="en-US" dirty="0" smtClean="0"/>
              <a:t>Development led by Yahoo, used in production</a:t>
            </a:r>
          </a:p>
          <a:p>
            <a:pPr lvl="1"/>
            <a:r>
              <a:rPr lang="en-US" dirty="0" smtClean="0"/>
              <a:t>Now an Apache project</a:t>
            </a:r>
          </a:p>
          <a:p>
            <a:pPr lvl="1"/>
            <a:r>
              <a:rPr lang="en-US" dirty="0" smtClean="0"/>
              <a:t>Rapidly expanding software ecosystem</a:t>
            </a:r>
          </a:p>
          <a:p>
            <a:r>
              <a:rPr lang="en-US" dirty="0" smtClean="0"/>
              <a:t>Lots of custom research implementations</a:t>
            </a:r>
          </a:p>
          <a:p>
            <a:pPr lvl="1"/>
            <a:r>
              <a:rPr lang="en-US" dirty="0" smtClean="0"/>
              <a:t>For GPUs, cell processors, etc.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/>
          <p:cNvSpPr>
            <a:spLocks noChangeArrowheads="1"/>
          </p:cNvSpPr>
          <p:nvPr/>
        </p:nvSpPr>
        <p:spPr bwMode="auto">
          <a:xfrm>
            <a:off x="1371600" y="33289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5" name="TextBox 2"/>
          <p:cNvSpPr txBox="1">
            <a:spLocks noChangeArrowheads="1"/>
          </p:cNvSpPr>
          <p:nvPr/>
        </p:nvSpPr>
        <p:spPr bwMode="auto">
          <a:xfrm>
            <a:off x="1384300" y="33051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split 0</a:t>
            </a:r>
          </a:p>
        </p:txBody>
      </p:sp>
      <p:sp>
        <p:nvSpPr>
          <p:cNvPr id="28676" name="Rectangle 6"/>
          <p:cNvSpPr>
            <a:spLocks noChangeArrowheads="1"/>
          </p:cNvSpPr>
          <p:nvPr/>
        </p:nvSpPr>
        <p:spPr bwMode="auto">
          <a:xfrm>
            <a:off x="1371600" y="35575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7" name="TextBox 7"/>
          <p:cNvSpPr txBox="1">
            <a:spLocks noChangeArrowheads="1"/>
          </p:cNvSpPr>
          <p:nvPr/>
        </p:nvSpPr>
        <p:spPr bwMode="auto">
          <a:xfrm>
            <a:off x="1384300" y="35337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1</a:t>
            </a:r>
          </a:p>
        </p:txBody>
      </p:sp>
      <p:sp>
        <p:nvSpPr>
          <p:cNvPr id="28678" name="Rectangle 9"/>
          <p:cNvSpPr>
            <a:spLocks noChangeArrowheads="1"/>
          </p:cNvSpPr>
          <p:nvPr/>
        </p:nvSpPr>
        <p:spPr bwMode="auto">
          <a:xfrm>
            <a:off x="1371600" y="37861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9" name="TextBox 10"/>
          <p:cNvSpPr txBox="1">
            <a:spLocks noChangeArrowheads="1"/>
          </p:cNvSpPr>
          <p:nvPr/>
        </p:nvSpPr>
        <p:spPr bwMode="auto">
          <a:xfrm>
            <a:off x="1384300" y="37623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2</a:t>
            </a:r>
          </a:p>
        </p:txBody>
      </p:sp>
      <p:sp>
        <p:nvSpPr>
          <p:cNvPr id="28680" name="Rectangle 12"/>
          <p:cNvSpPr>
            <a:spLocks noChangeArrowheads="1"/>
          </p:cNvSpPr>
          <p:nvPr/>
        </p:nvSpPr>
        <p:spPr bwMode="auto">
          <a:xfrm>
            <a:off x="1371600" y="40147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1" name="TextBox 13"/>
          <p:cNvSpPr txBox="1">
            <a:spLocks noChangeArrowheads="1"/>
          </p:cNvSpPr>
          <p:nvPr/>
        </p:nvSpPr>
        <p:spPr bwMode="auto">
          <a:xfrm>
            <a:off x="1384300" y="39909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3</a:t>
            </a:r>
          </a:p>
        </p:txBody>
      </p:sp>
      <p:sp>
        <p:nvSpPr>
          <p:cNvPr id="28682" name="Rectangle 15"/>
          <p:cNvSpPr>
            <a:spLocks noChangeArrowheads="1"/>
          </p:cNvSpPr>
          <p:nvPr/>
        </p:nvSpPr>
        <p:spPr bwMode="auto">
          <a:xfrm>
            <a:off x="1371600" y="42433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3" name="TextBox 16"/>
          <p:cNvSpPr txBox="1">
            <a:spLocks noChangeArrowheads="1"/>
          </p:cNvSpPr>
          <p:nvPr/>
        </p:nvSpPr>
        <p:spPr bwMode="auto">
          <a:xfrm>
            <a:off x="1384300" y="42195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4</a:t>
            </a:r>
          </a:p>
        </p:txBody>
      </p:sp>
      <p:sp>
        <p:nvSpPr>
          <p:cNvPr id="28684" name="Oval 18"/>
          <p:cNvSpPr>
            <a:spLocks noChangeArrowheads="1"/>
          </p:cNvSpPr>
          <p:nvPr/>
        </p:nvSpPr>
        <p:spPr bwMode="auto">
          <a:xfrm>
            <a:off x="2514600" y="29718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5" name="TextBox 19"/>
          <p:cNvSpPr txBox="1">
            <a:spLocks noChangeArrowheads="1"/>
          </p:cNvSpPr>
          <p:nvPr/>
        </p:nvSpPr>
        <p:spPr bwMode="auto">
          <a:xfrm>
            <a:off x="2611438" y="30622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6" name="Oval 21"/>
          <p:cNvSpPr>
            <a:spLocks noChangeArrowheads="1"/>
          </p:cNvSpPr>
          <p:nvPr/>
        </p:nvSpPr>
        <p:spPr bwMode="auto">
          <a:xfrm>
            <a:off x="2514600" y="38100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7" name="TextBox 22"/>
          <p:cNvSpPr txBox="1">
            <a:spLocks noChangeArrowheads="1"/>
          </p:cNvSpPr>
          <p:nvPr/>
        </p:nvSpPr>
        <p:spPr bwMode="auto">
          <a:xfrm>
            <a:off x="2611438" y="39004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8" name="Oval 24"/>
          <p:cNvSpPr>
            <a:spLocks noChangeArrowheads="1"/>
          </p:cNvSpPr>
          <p:nvPr/>
        </p:nvSpPr>
        <p:spPr bwMode="auto">
          <a:xfrm>
            <a:off x="2514600" y="46482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9" name="TextBox 25"/>
          <p:cNvSpPr txBox="1">
            <a:spLocks noChangeArrowheads="1"/>
          </p:cNvSpPr>
          <p:nvPr/>
        </p:nvSpPr>
        <p:spPr bwMode="auto">
          <a:xfrm>
            <a:off x="2611438" y="47386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0" name="Oval 27"/>
          <p:cNvSpPr>
            <a:spLocks noChangeArrowheads="1"/>
          </p:cNvSpPr>
          <p:nvPr/>
        </p:nvSpPr>
        <p:spPr bwMode="auto">
          <a:xfrm>
            <a:off x="5791200" y="3430588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1" name="TextBox 28"/>
          <p:cNvSpPr txBox="1">
            <a:spLocks noChangeArrowheads="1"/>
          </p:cNvSpPr>
          <p:nvPr/>
        </p:nvSpPr>
        <p:spPr bwMode="auto">
          <a:xfrm>
            <a:off x="5888038" y="3521075"/>
            <a:ext cx="6445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2" name="Oval 30"/>
          <p:cNvSpPr>
            <a:spLocks noChangeArrowheads="1"/>
          </p:cNvSpPr>
          <p:nvPr/>
        </p:nvSpPr>
        <p:spPr bwMode="auto">
          <a:xfrm>
            <a:off x="5791200" y="4189413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3" name="TextBox 31"/>
          <p:cNvSpPr txBox="1">
            <a:spLocks noChangeArrowheads="1"/>
          </p:cNvSpPr>
          <p:nvPr/>
        </p:nvSpPr>
        <p:spPr bwMode="auto">
          <a:xfrm>
            <a:off x="5888038" y="4278313"/>
            <a:ext cx="644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4" name="Oval 33"/>
          <p:cNvSpPr>
            <a:spLocks noChangeArrowheads="1"/>
          </p:cNvSpPr>
          <p:nvPr/>
        </p:nvSpPr>
        <p:spPr bwMode="auto">
          <a:xfrm>
            <a:off x="4191000" y="21336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5" name="TextBox 34"/>
          <p:cNvSpPr txBox="1">
            <a:spLocks noChangeArrowheads="1"/>
          </p:cNvSpPr>
          <p:nvPr/>
        </p:nvSpPr>
        <p:spPr bwMode="auto">
          <a:xfrm>
            <a:off x="4287838" y="2224088"/>
            <a:ext cx="6540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Master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6" name="Oval 36"/>
          <p:cNvSpPr>
            <a:spLocks noChangeArrowheads="1"/>
          </p:cNvSpPr>
          <p:nvPr/>
        </p:nvSpPr>
        <p:spPr bwMode="auto">
          <a:xfrm>
            <a:off x="4114800" y="1143000"/>
            <a:ext cx="990600" cy="6096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7" name="TextBox 37"/>
          <p:cNvSpPr txBox="1">
            <a:spLocks noChangeArrowheads="1"/>
          </p:cNvSpPr>
          <p:nvPr/>
        </p:nvSpPr>
        <p:spPr bwMode="auto">
          <a:xfrm>
            <a:off x="4224338" y="1217613"/>
            <a:ext cx="771525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User</a:t>
            </a:r>
            <a:br>
              <a:rPr lang="en-US" sz="1200" b="0">
                <a:solidFill>
                  <a:schemeClr val="bg1"/>
                </a:solidFill>
              </a:rPr>
            </a:br>
            <a:r>
              <a:rPr lang="en-US" sz="1200" b="0">
                <a:solidFill>
                  <a:schemeClr val="bg1"/>
                </a:solidFill>
              </a:rPr>
              <a:t>Program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8" name="Rectangle 39"/>
          <p:cNvSpPr>
            <a:spLocks noChangeArrowheads="1"/>
          </p:cNvSpPr>
          <p:nvPr/>
        </p:nvSpPr>
        <p:spPr bwMode="auto">
          <a:xfrm>
            <a:off x="7315200" y="3443288"/>
            <a:ext cx="609600" cy="433387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9" name="TextBox 40"/>
          <p:cNvSpPr txBox="1">
            <a:spLocks noChangeArrowheads="1"/>
          </p:cNvSpPr>
          <p:nvPr/>
        </p:nvSpPr>
        <p:spPr bwMode="auto">
          <a:xfrm>
            <a:off x="7313613" y="3429000"/>
            <a:ext cx="6111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 dirty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 dirty="0">
                <a:solidFill>
                  <a:schemeClr val="bg1"/>
                </a:solidFill>
              </a:rPr>
              <a:t>file 0</a:t>
            </a:r>
          </a:p>
        </p:txBody>
      </p:sp>
      <p:sp>
        <p:nvSpPr>
          <p:cNvPr id="28700" name="Rectangle 44"/>
          <p:cNvSpPr>
            <a:spLocks noChangeArrowheads="1"/>
          </p:cNvSpPr>
          <p:nvPr/>
        </p:nvSpPr>
        <p:spPr bwMode="auto">
          <a:xfrm>
            <a:off x="7315200" y="4200525"/>
            <a:ext cx="609600" cy="433388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1" name="TextBox 45"/>
          <p:cNvSpPr txBox="1">
            <a:spLocks noChangeArrowheads="1"/>
          </p:cNvSpPr>
          <p:nvPr/>
        </p:nvSpPr>
        <p:spPr bwMode="auto">
          <a:xfrm>
            <a:off x="7315200" y="4186238"/>
            <a:ext cx="611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>
                <a:solidFill>
                  <a:schemeClr val="bg1"/>
                </a:solidFill>
              </a:rPr>
              <a:t>file 1</a:t>
            </a:r>
          </a:p>
        </p:txBody>
      </p:sp>
      <p:sp>
        <p:nvSpPr>
          <p:cNvPr id="28702" name="Rectangle 46"/>
          <p:cNvSpPr>
            <a:spLocks noChangeArrowheads="1"/>
          </p:cNvSpPr>
          <p:nvPr/>
        </p:nvSpPr>
        <p:spPr bwMode="auto">
          <a:xfrm>
            <a:off x="44196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3" name="Rectangle 47"/>
          <p:cNvSpPr>
            <a:spLocks noChangeArrowheads="1"/>
          </p:cNvSpPr>
          <p:nvPr/>
        </p:nvSpPr>
        <p:spPr bwMode="auto">
          <a:xfrm>
            <a:off x="45720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4" name="Rectangle 48"/>
          <p:cNvSpPr>
            <a:spLocks noChangeArrowheads="1"/>
          </p:cNvSpPr>
          <p:nvPr/>
        </p:nvSpPr>
        <p:spPr bwMode="auto">
          <a:xfrm>
            <a:off x="44196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5" name="Rectangle 49"/>
          <p:cNvSpPr>
            <a:spLocks noChangeArrowheads="1"/>
          </p:cNvSpPr>
          <p:nvPr/>
        </p:nvSpPr>
        <p:spPr bwMode="auto">
          <a:xfrm>
            <a:off x="45720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6" name="Rectangle 50"/>
          <p:cNvSpPr>
            <a:spLocks noChangeArrowheads="1"/>
          </p:cNvSpPr>
          <p:nvPr/>
        </p:nvSpPr>
        <p:spPr bwMode="auto">
          <a:xfrm>
            <a:off x="44196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7" name="Rectangle 51"/>
          <p:cNvSpPr>
            <a:spLocks noChangeArrowheads="1"/>
          </p:cNvSpPr>
          <p:nvPr/>
        </p:nvSpPr>
        <p:spPr bwMode="auto">
          <a:xfrm>
            <a:off x="45720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708" name="Curved Connector 53"/>
          <p:cNvCxnSpPr>
            <a:cxnSpLocks noChangeShapeType="1"/>
            <a:stCxn id="28674" idx="3"/>
            <a:endCxn id="28684" idx="2"/>
          </p:cNvCxnSpPr>
          <p:nvPr/>
        </p:nvCxnSpPr>
        <p:spPr bwMode="auto">
          <a:xfrm flipV="1">
            <a:off x="1981200" y="3200400"/>
            <a:ext cx="533400" cy="242888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09" name="Curved Connector 55"/>
          <p:cNvCxnSpPr>
            <a:cxnSpLocks noChangeShapeType="1"/>
            <a:stCxn id="28677" idx="3"/>
            <a:endCxn id="28684" idx="3"/>
          </p:cNvCxnSpPr>
          <p:nvPr/>
        </p:nvCxnSpPr>
        <p:spPr bwMode="auto">
          <a:xfrm flipV="1">
            <a:off x="1968500" y="3362325"/>
            <a:ext cx="668338" cy="309563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0" name="Curved Connector 55"/>
          <p:cNvCxnSpPr>
            <a:cxnSpLocks noChangeShapeType="1"/>
            <a:stCxn id="28681" idx="3"/>
            <a:endCxn id="28688" idx="1"/>
          </p:cNvCxnSpPr>
          <p:nvPr/>
        </p:nvCxnSpPr>
        <p:spPr bwMode="auto">
          <a:xfrm>
            <a:off x="1968500" y="4129088"/>
            <a:ext cx="668338" cy="585787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1" name="Straight Arrow Connector 66"/>
          <p:cNvCxnSpPr>
            <a:cxnSpLocks noChangeShapeType="1"/>
            <a:stCxn id="28678" idx="3"/>
            <a:endCxn id="28686" idx="2"/>
          </p:cNvCxnSpPr>
          <p:nvPr/>
        </p:nvCxnSpPr>
        <p:spPr bwMode="auto">
          <a:xfrm>
            <a:off x="1981200" y="3900488"/>
            <a:ext cx="533400" cy="1381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2" name="Straight Arrow Connector 68"/>
          <p:cNvCxnSpPr>
            <a:cxnSpLocks noChangeShapeType="1"/>
            <a:stCxn id="28682" idx="3"/>
            <a:endCxn id="28686" idx="3"/>
          </p:cNvCxnSpPr>
          <p:nvPr/>
        </p:nvCxnSpPr>
        <p:spPr bwMode="auto">
          <a:xfrm flipV="1">
            <a:off x="1981200" y="4200525"/>
            <a:ext cx="655638" cy="15716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3" name="Straight Arrow Connector 72"/>
          <p:cNvCxnSpPr>
            <a:cxnSpLocks noChangeShapeType="1"/>
            <a:stCxn id="28684" idx="6"/>
            <a:endCxn id="28702" idx="1"/>
          </p:cNvCxnSpPr>
          <p:nvPr/>
        </p:nvCxnSpPr>
        <p:spPr bwMode="auto">
          <a:xfrm>
            <a:off x="3352800" y="3200400"/>
            <a:ext cx="1066800" cy="158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4" name="Straight Arrow Connector 75"/>
          <p:cNvCxnSpPr>
            <a:cxnSpLocks noChangeShapeType="1"/>
          </p:cNvCxnSpPr>
          <p:nvPr/>
        </p:nvCxnSpPr>
        <p:spPr bwMode="auto">
          <a:xfrm>
            <a:off x="3352800" y="4037013"/>
            <a:ext cx="1066800" cy="3175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5" name="Straight Arrow Connector 78"/>
          <p:cNvCxnSpPr>
            <a:cxnSpLocks noChangeShapeType="1"/>
          </p:cNvCxnSpPr>
          <p:nvPr/>
        </p:nvCxnSpPr>
        <p:spPr bwMode="auto">
          <a:xfrm>
            <a:off x="3352800" y="4875213"/>
            <a:ext cx="10668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6" name="Straight Arrow Connector 81"/>
          <p:cNvCxnSpPr>
            <a:cxnSpLocks noChangeShapeType="1"/>
            <a:stCxn id="28690" idx="6"/>
            <a:endCxn id="28699" idx="1"/>
          </p:cNvCxnSpPr>
          <p:nvPr/>
        </p:nvCxnSpPr>
        <p:spPr bwMode="auto">
          <a:xfrm>
            <a:off x="6629400" y="3659188"/>
            <a:ext cx="684213" cy="0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7" name="Straight Arrow Connector 84"/>
          <p:cNvCxnSpPr>
            <a:cxnSpLocks noChangeShapeType="1"/>
            <a:stCxn id="28692" idx="6"/>
            <a:endCxn id="28701" idx="1"/>
          </p:cNvCxnSpPr>
          <p:nvPr/>
        </p:nvCxnSpPr>
        <p:spPr bwMode="auto">
          <a:xfrm>
            <a:off x="6629400" y="4418013"/>
            <a:ext cx="685800" cy="0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8" name="Straight Arrow Connector 90"/>
          <p:cNvCxnSpPr>
            <a:cxnSpLocks noChangeShapeType="1"/>
            <a:stCxn id="28705" idx="3"/>
            <a:endCxn id="28690" idx="2"/>
          </p:cNvCxnSpPr>
          <p:nvPr/>
        </p:nvCxnSpPr>
        <p:spPr bwMode="auto">
          <a:xfrm flipV="1">
            <a:off x="4724400" y="3659188"/>
            <a:ext cx="1066800" cy="3794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9" name="Straight Arrow Connector 93"/>
          <p:cNvCxnSpPr>
            <a:cxnSpLocks noChangeShapeType="1"/>
            <a:stCxn id="28705" idx="3"/>
            <a:endCxn id="28692" idx="2"/>
          </p:cNvCxnSpPr>
          <p:nvPr/>
        </p:nvCxnSpPr>
        <p:spPr bwMode="auto">
          <a:xfrm>
            <a:off x="4724400" y="4038600"/>
            <a:ext cx="1066800" cy="37941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0" name="Curved Connector 98"/>
          <p:cNvCxnSpPr>
            <a:cxnSpLocks noChangeShapeType="1"/>
            <a:stCxn id="28703" idx="3"/>
            <a:endCxn id="28690" idx="1"/>
          </p:cNvCxnSpPr>
          <p:nvPr/>
        </p:nvCxnSpPr>
        <p:spPr bwMode="auto">
          <a:xfrm>
            <a:off x="4724400" y="320040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1" name="Curved Connector 98"/>
          <p:cNvCxnSpPr>
            <a:cxnSpLocks noChangeShapeType="1"/>
          </p:cNvCxnSpPr>
          <p:nvPr/>
        </p:nvCxnSpPr>
        <p:spPr bwMode="auto">
          <a:xfrm>
            <a:off x="4724400" y="32004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2" name="Curved Connector 98"/>
          <p:cNvCxnSpPr>
            <a:cxnSpLocks noChangeShapeType="1"/>
            <a:stCxn id="28707" idx="3"/>
          </p:cNvCxnSpPr>
          <p:nvPr/>
        </p:nvCxnSpPr>
        <p:spPr bwMode="auto">
          <a:xfrm flipV="1">
            <a:off x="4724400" y="38100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3" name="Curved Connector 98"/>
          <p:cNvCxnSpPr>
            <a:cxnSpLocks noChangeShapeType="1"/>
            <a:stCxn id="28707" idx="3"/>
            <a:endCxn id="28692" idx="3"/>
          </p:cNvCxnSpPr>
          <p:nvPr/>
        </p:nvCxnSpPr>
        <p:spPr bwMode="auto">
          <a:xfrm flipV="1">
            <a:off x="4724400" y="457835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5" name="Straight Arrow Connector 120"/>
          <p:cNvCxnSpPr>
            <a:cxnSpLocks noChangeShapeType="1"/>
            <a:stCxn id="28696" idx="4"/>
            <a:endCxn id="28694" idx="0"/>
          </p:cNvCxnSpPr>
          <p:nvPr/>
        </p:nvCxnSpPr>
        <p:spPr bwMode="auto">
          <a:xfrm rot="5400000">
            <a:off x="4419601" y="1943100"/>
            <a:ext cx="3810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7" name="Straight Arrow Connector 127"/>
          <p:cNvCxnSpPr>
            <a:cxnSpLocks noChangeShapeType="1"/>
            <a:stCxn id="28694" idx="3"/>
          </p:cNvCxnSpPr>
          <p:nvPr/>
        </p:nvCxnSpPr>
        <p:spPr bwMode="auto">
          <a:xfrm rot="5400000">
            <a:off x="3532981" y="2343944"/>
            <a:ext cx="600075" cy="96043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8" name="Straight Arrow Connector 133"/>
          <p:cNvCxnSpPr>
            <a:cxnSpLocks noChangeShapeType="1"/>
            <a:stCxn id="28694" idx="5"/>
          </p:cNvCxnSpPr>
          <p:nvPr/>
        </p:nvCxnSpPr>
        <p:spPr bwMode="auto">
          <a:xfrm rot="16200000" flipH="1">
            <a:off x="5010944" y="2420144"/>
            <a:ext cx="904875" cy="1112837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sp>
        <p:nvSpPr>
          <p:cNvPr id="28730" name="TextBox 137"/>
          <p:cNvSpPr txBox="1">
            <a:spLocks noChangeArrowheads="1"/>
          </p:cNvSpPr>
          <p:nvPr/>
        </p:nvSpPr>
        <p:spPr bwMode="auto">
          <a:xfrm>
            <a:off x="4572000" y="1752600"/>
            <a:ext cx="809837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(1) </a:t>
            </a:r>
            <a:r>
              <a:rPr lang="en-US" sz="1100" b="0" dirty="0" smtClean="0">
                <a:solidFill>
                  <a:srgbClr val="FF0000"/>
                </a:solidFill>
              </a:rPr>
              <a:t>submit</a:t>
            </a:r>
            <a:endParaRPr lang="en-US" sz="1100" b="0" dirty="0">
              <a:solidFill>
                <a:srgbClr val="FF0000"/>
              </a:solidFill>
            </a:endParaRPr>
          </a:p>
        </p:txBody>
      </p:sp>
      <p:sp>
        <p:nvSpPr>
          <p:cNvPr id="28732" name="TextBox 139"/>
          <p:cNvSpPr txBox="1">
            <a:spLocks noChangeArrowheads="1"/>
          </p:cNvSpPr>
          <p:nvPr/>
        </p:nvSpPr>
        <p:spPr bwMode="auto">
          <a:xfrm>
            <a:off x="3352800" y="2633663"/>
            <a:ext cx="1273105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8733" name="TextBox 140"/>
          <p:cNvSpPr txBox="1">
            <a:spLocks noChangeArrowheads="1"/>
          </p:cNvSpPr>
          <p:nvPr/>
        </p:nvSpPr>
        <p:spPr bwMode="auto">
          <a:xfrm>
            <a:off x="4742000" y="2633990"/>
            <a:ext cx="14302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28734" name="TextBox 141"/>
          <p:cNvSpPr txBox="1">
            <a:spLocks noChangeArrowheads="1"/>
          </p:cNvSpPr>
          <p:nvPr/>
        </p:nvSpPr>
        <p:spPr bwMode="auto">
          <a:xfrm>
            <a:off x="1990725" y="3657600"/>
            <a:ext cx="6762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(3) read</a:t>
            </a:r>
          </a:p>
        </p:txBody>
      </p:sp>
      <p:sp>
        <p:nvSpPr>
          <p:cNvPr id="28735" name="TextBox 142"/>
          <p:cNvSpPr txBox="1">
            <a:spLocks noChangeArrowheads="1"/>
          </p:cNvSpPr>
          <p:nvPr/>
        </p:nvSpPr>
        <p:spPr bwMode="auto">
          <a:xfrm>
            <a:off x="3352800" y="3776663"/>
            <a:ext cx="10223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(4) local write</a:t>
            </a:r>
          </a:p>
        </p:txBody>
      </p:sp>
      <p:sp>
        <p:nvSpPr>
          <p:cNvPr id="28736" name="TextBox 143"/>
          <p:cNvSpPr txBox="1">
            <a:spLocks noChangeArrowheads="1"/>
          </p:cNvSpPr>
          <p:nvPr/>
        </p:nvSpPr>
        <p:spPr bwMode="auto">
          <a:xfrm>
            <a:off x="4562475" y="3505200"/>
            <a:ext cx="115252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(5) remote read</a:t>
            </a:r>
          </a:p>
        </p:txBody>
      </p:sp>
      <p:sp>
        <p:nvSpPr>
          <p:cNvPr id="28737" name="TextBox 144"/>
          <p:cNvSpPr txBox="1">
            <a:spLocks noChangeArrowheads="1"/>
          </p:cNvSpPr>
          <p:nvPr/>
        </p:nvSpPr>
        <p:spPr bwMode="auto">
          <a:xfrm>
            <a:off x="6623050" y="3395663"/>
            <a:ext cx="6921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(6) write</a:t>
            </a:r>
          </a:p>
        </p:txBody>
      </p:sp>
      <p:sp>
        <p:nvSpPr>
          <p:cNvPr id="28738" name="TextBox 145"/>
          <p:cNvSpPr txBox="1">
            <a:spLocks noChangeArrowheads="1"/>
          </p:cNvSpPr>
          <p:nvPr/>
        </p:nvSpPr>
        <p:spPr bwMode="auto">
          <a:xfrm>
            <a:off x="1371600" y="5267325"/>
            <a:ext cx="6207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39" name="TextBox 146"/>
          <p:cNvSpPr txBox="1">
            <a:spLocks noChangeArrowheads="1"/>
          </p:cNvSpPr>
          <p:nvPr/>
        </p:nvSpPr>
        <p:spPr bwMode="auto">
          <a:xfrm>
            <a:off x="2617788" y="5267325"/>
            <a:ext cx="70167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Map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0" name="TextBox 147"/>
          <p:cNvSpPr txBox="1">
            <a:spLocks noChangeArrowheads="1"/>
          </p:cNvSpPr>
          <p:nvPr/>
        </p:nvSpPr>
        <p:spPr bwMode="auto">
          <a:xfrm>
            <a:off x="3754438" y="5267325"/>
            <a:ext cx="16557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Intermediate files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(on local disk)</a:t>
            </a:r>
          </a:p>
        </p:txBody>
      </p:sp>
      <p:sp>
        <p:nvSpPr>
          <p:cNvPr id="28741" name="TextBox 148"/>
          <p:cNvSpPr txBox="1">
            <a:spLocks noChangeArrowheads="1"/>
          </p:cNvSpPr>
          <p:nvPr/>
        </p:nvSpPr>
        <p:spPr bwMode="auto">
          <a:xfrm>
            <a:off x="5934075" y="5267325"/>
            <a:ext cx="83185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Reduce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2" name="TextBox 149"/>
          <p:cNvSpPr txBox="1">
            <a:spLocks noChangeArrowheads="1"/>
          </p:cNvSpPr>
          <p:nvPr/>
        </p:nvSpPr>
        <p:spPr bwMode="auto">
          <a:xfrm>
            <a:off x="7315200" y="5267325"/>
            <a:ext cx="769938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43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do we get data to the workers?</a:t>
            </a:r>
          </a:p>
        </p:txBody>
      </p:sp>
      <p:pic>
        <p:nvPicPr>
          <p:cNvPr id="31747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73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9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90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07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51" name="TextBox 7"/>
          <p:cNvSpPr txBox="1">
            <a:spLocks noChangeArrowheads="1"/>
          </p:cNvSpPr>
          <p:nvPr/>
        </p:nvSpPr>
        <p:spPr bwMode="auto">
          <a:xfrm>
            <a:off x="1404938" y="3929063"/>
            <a:ext cx="1755775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Compute Nodes</a:t>
            </a:r>
          </a:p>
        </p:txBody>
      </p:sp>
      <p:pic>
        <p:nvPicPr>
          <p:cNvPr id="31752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24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3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41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4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flipV="1">
            <a:off x="3733800" y="2362200"/>
            <a:ext cx="1371600" cy="7239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>
            <a:off x="3733800" y="3352800"/>
            <a:ext cx="1219200" cy="6096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45"/>
          <p:cNvGrpSpPr>
            <a:grpSpLocks/>
          </p:cNvGrpSpPr>
          <p:nvPr/>
        </p:nvGrpSpPr>
        <p:grpSpPr bwMode="auto">
          <a:xfrm>
            <a:off x="5148263" y="1295400"/>
            <a:ext cx="719137" cy="1828800"/>
            <a:chOff x="5105400" y="4114800"/>
            <a:chExt cx="719138" cy="1828800"/>
          </a:xfrm>
        </p:grpSpPr>
        <p:pic>
          <p:nvPicPr>
            <p:cNvPr id="3177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4495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772" name="TextBox 7"/>
            <p:cNvSpPr txBox="1">
              <a:spLocks noChangeArrowheads="1"/>
            </p:cNvSpPr>
            <p:nvPr/>
          </p:nvSpPr>
          <p:spPr bwMode="auto">
            <a:xfrm>
              <a:off x="5175326" y="4114800"/>
              <a:ext cx="61587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NAS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105400" y="3200400"/>
            <a:ext cx="3657600" cy="3124200"/>
            <a:chOff x="5105400" y="3200400"/>
            <a:chExt cx="3657600" cy="3124200"/>
          </a:xfrm>
        </p:grpSpPr>
        <p:pic>
          <p:nvPicPr>
            <p:cNvPr id="3176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31765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6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7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8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9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770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615874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SAN</a:t>
              </a:r>
            </a:p>
          </p:txBody>
        </p:sp>
      </p:grp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609600" y="5572125"/>
            <a:ext cx="45847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What’s the problem here?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Distributed File System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move data to workers… move workers to the data!</a:t>
            </a:r>
          </a:p>
          <a:p>
            <a:pPr lvl="1"/>
            <a:r>
              <a:rPr lang="en-US" dirty="0" smtClean="0"/>
              <a:t>Store data on the local disks of nodes in the cluster</a:t>
            </a:r>
          </a:p>
          <a:p>
            <a:pPr lvl="1"/>
            <a:r>
              <a:rPr lang="en-US" dirty="0" smtClean="0"/>
              <a:t>Start up the workers on the node that has the data local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Not enough RAM to hold all the data in memory</a:t>
            </a:r>
          </a:p>
          <a:p>
            <a:pPr lvl="1"/>
            <a:r>
              <a:rPr lang="en-US" dirty="0" smtClean="0"/>
              <a:t>Disk access is slow, but disk throughput is reasonable</a:t>
            </a:r>
          </a:p>
          <a:p>
            <a:r>
              <a:rPr lang="en-US" dirty="0" smtClean="0"/>
              <a:t>A distributed file system is the answer</a:t>
            </a:r>
          </a:p>
          <a:p>
            <a:pPr lvl="1"/>
            <a:r>
              <a:rPr lang="en-US" dirty="0" smtClean="0"/>
              <a:t>GFS (Google File System) for Google’s MapReduce</a:t>
            </a:r>
          </a:p>
          <a:p>
            <a:pPr lvl="1"/>
            <a:r>
              <a:rPr lang="en-US" dirty="0" smtClean="0"/>
              <a:t>HDFS (Hadoop Distributed File System) for Hadoop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GFS: Assumptions</a:t>
            </a: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Commodity hardware over “exotic” hardware</a:t>
            </a:r>
          </a:p>
          <a:p>
            <a:pPr lvl="1"/>
            <a:r>
              <a:rPr lang="en-GB" dirty="0" smtClean="0"/>
              <a:t>Scale “out”, not “up”</a:t>
            </a:r>
          </a:p>
          <a:p>
            <a:r>
              <a:rPr lang="en-GB" dirty="0" smtClean="0"/>
              <a:t>High component failure rates</a:t>
            </a:r>
          </a:p>
          <a:p>
            <a:pPr lvl="1"/>
            <a:r>
              <a:rPr lang="en-GB" dirty="0" smtClean="0"/>
              <a:t>Inexpensive commodity components fail all the time</a:t>
            </a:r>
          </a:p>
          <a:p>
            <a:r>
              <a:rPr lang="en-GB" dirty="0" smtClean="0"/>
              <a:t>“Modest” number of huge files</a:t>
            </a:r>
          </a:p>
          <a:p>
            <a:pPr lvl="1"/>
            <a:r>
              <a:rPr lang="en-GB" dirty="0" smtClean="0"/>
              <a:t>Multi-gigabyte files are common, if not encouraged</a:t>
            </a:r>
          </a:p>
          <a:p>
            <a:r>
              <a:rPr lang="en-GB" dirty="0" smtClean="0"/>
              <a:t>Files are write-once, mostly appended to</a:t>
            </a:r>
          </a:p>
          <a:p>
            <a:pPr lvl="1"/>
            <a:r>
              <a:rPr lang="en-GB" dirty="0" smtClean="0"/>
              <a:t>Perhaps concurrently</a:t>
            </a:r>
          </a:p>
          <a:p>
            <a:r>
              <a:rPr lang="en-GB" dirty="0" smtClean="0"/>
              <a:t>Large streaming reads over random access</a:t>
            </a:r>
          </a:p>
          <a:p>
            <a:pPr lvl="1"/>
            <a:r>
              <a:rPr lang="en-GB" dirty="0" smtClean="0"/>
              <a:t>High sustained throughput over low latency</a:t>
            </a:r>
          </a:p>
        </p:txBody>
      </p:sp>
      <p:sp>
        <p:nvSpPr>
          <p:cNvPr id="33796" name="Text Box 16"/>
          <p:cNvSpPr txBox="1">
            <a:spLocks noChangeArrowheads="1"/>
          </p:cNvSpPr>
          <p:nvPr/>
        </p:nvSpPr>
        <p:spPr bwMode="auto">
          <a:xfrm>
            <a:off x="0" y="6611779"/>
            <a:ext cx="748347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GFS slides adapted from material by </a:t>
            </a:r>
            <a:r>
              <a:rPr lang="da-DK" sz="1000" b="0" dirty="0" smtClean="0">
                <a:solidFill>
                  <a:schemeClr val="bg1"/>
                </a:solidFill>
              </a:rPr>
              <a:t>(Ghemawat et al., SOSP 2003)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GFS: Design Decisions</a:t>
            </a:r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Files stored as chunks</a:t>
            </a:r>
          </a:p>
          <a:p>
            <a:pPr lvl="1"/>
            <a:r>
              <a:rPr lang="en-GB" dirty="0" smtClean="0"/>
              <a:t>Fixed size (64MB)</a:t>
            </a:r>
          </a:p>
          <a:p>
            <a:r>
              <a:rPr lang="en-GB" dirty="0" smtClean="0"/>
              <a:t>Reliability through replication</a:t>
            </a:r>
          </a:p>
          <a:p>
            <a:pPr lvl="1"/>
            <a:r>
              <a:rPr lang="en-GB" dirty="0" smtClean="0"/>
              <a:t>Each chunk replicated across 3+ </a:t>
            </a:r>
            <a:r>
              <a:rPr lang="en-GB" dirty="0" err="1" smtClean="0"/>
              <a:t>chunkservers</a:t>
            </a:r>
            <a:endParaRPr lang="en-GB" dirty="0" smtClean="0"/>
          </a:p>
          <a:p>
            <a:r>
              <a:rPr lang="en-GB" dirty="0" smtClean="0"/>
              <a:t>Single master to coordinate access, keep metadata</a:t>
            </a:r>
          </a:p>
          <a:p>
            <a:pPr lvl="1"/>
            <a:r>
              <a:rPr lang="en-GB" dirty="0" smtClean="0"/>
              <a:t>Simple centralized management</a:t>
            </a:r>
          </a:p>
          <a:p>
            <a:r>
              <a:rPr lang="en-GB" dirty="0" smtClean="0"/>
              <a:t>No data caching</a:t>
            </a:r>
          </a:p>
          <a:p>
            <a:pPr lvl="1"/>
            <a:r>
              <a:rPr lang="en-GB" dirty="0" smtClean="0"/>
              <a:t>Little benefit due to large datasets, streaming reads</a:t>
            </a:r>
          </a:p>
          <a:p>
            <a:r>
              <a:rPr lang="en-GB" dirty="0" smtClean="0"/>
              <a:t>Simplify the API</a:t>
            </a:r>
          </a:p>
          <a:p>
            <a:pPr lvl="1"/>
            <a:r>
              <a:rPr lang="en-GB" dirty="0" smtClean="0"/>
              <a:t>Push some of the issues onto the client (e.g., data layout)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609600" y="5877580"/>
            <a:ext cx="5715026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HDFS = GFS clone (same basic ideas)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much data?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processes 20 PB a day (2008)</a:t>
            </a:r>
          </a:p>
          <a:p>
            <a:r>
              <a:rPr lang="en-US" dirty="0" smtClean="0"/>
              <a:t>Wayback Machine has 3 PB + 100 TB/month (3/2009)</a:t>
            </a:r>
          </a:p>
          <a:p>
            <a:r>
              <a:rPr lang="en-US" dirty="0" smtClean="0"/>
              <a:t>Facebook has 2.5 PB of user data + 15 TB/day (4/2009) </a:t>
            </a:r>
          </a:p>
          <a:p>
            <a:r>
              <a:rPr lang="en-US" dirty="0" smtClean="0"/>
              <a:t>eBay has 6.5 PB of user data + 50 TB/day (5/2009)</a:t>
            </a:r>
          </a:p>
          <a:p>
            <a:r>
              <a:rPr lang="en-US" dirty="0" smtClean="0"/>
              <a:t>CERN’s LHC will generate 15 PB a year (??)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8196" name="Picture 5" descr="bill_gates_0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200" y="4324350"/>
            <a:ext cx="3140075" cy="207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ounded Rectangular Callout 4"/>
          <p:cNvSpPr>
            <a:spLocks noChangeArrowheads="1"/>
          </p:cNvSpPr>
          <p:nvPr/>
        </p:nvSpPr>
        <p:spPr bwMode="auto">
          <a:xfrm>
            <a:off x="4038600" y="4095750"/>
            <a:ext cx="2362200" cy="990600"/>
          </a:xfrm>
          <a:prstGeom prst="wedgeRoundRectCallout">
            <a:avLst>
              <a:gd name="adj1" fmla="val -76861"/>
              <a:gd name="adj2" fmla="val 55972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</a:rPr>
              <a:t>640K</a:t>
            </a:r>
            <a:r>
              <a:rPr lang="en-US" dirty="0"/>
              <a:t> </a:t>
            </a:r>
            <a:r>
              <a:rPr lang="en-US" dirty="0">
                <a:solidFill>
                  <a:schemeClr val="bg2"/>
                </a:solidFill>
              </a:rPr>
              <a:t>ought to be enough for anybody.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GFS to 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Terminology differences:</a:t>
            </a:r>
          </a:p>
          <a:p>
            <a:pPr lvl="1"/>
            <a:r>
              <a:rPr lang="en-US" dirty="0" smtClean="0"/>
              <a:t>GFS master = Hadoop </a:t>
            </a:r>
            <a:r>
              <a:rPr lang="en-US" dirty="0" err="1" smtClean="0"/>
              <a:t>namenode</a:t>
            </a:r>
            <a:endParaRPr lang="en-US" dirty="0" smtClean="0"/>
          </a:p>
          <a:p>
            <a:pPr lvl="1"/>
            <a:r>
              <a:rPr lang="en-US" dirty="0" smtClean="0"/>
              <a:t>GFS </a:t>
            </a:r>
            <a:r>
              <a:rPr lang="en-US" dirty="0" err="1" smtClean="0"/>
              <a:t>chunkservers</a:t>
            </a:r>
            <a:r>
              <a:rPr lang="en-US" dirty="0" smtClean="0"/>
              <a:t> = Hadoop </a:t>
            </a:r>
            <a:r>
              <a:rPr lang="en-US" dirty="0" err="1" smtClean="0"/>
              <a:t>datanodes</a:t>
            </a:r>
            <a:endParaRPr lang="en-US" dirty="0" smtClean="0"/>
          </a:p>
          <a:p>
            <a:r>
              <a:rPr lang="en-US" dirty="0" smtClean="0"/>
              <a:t>Functional differences:</a:t>
            </a:r>
          </a:p>
          <a:p>
            <a:pPr lvl="1"/>
            <a:r>
              <a:rPr lang="en-US" dirty="0" smtClean="0"/>
              <a:t>No file appends in HDFS (planned feature)</a:t>
            </a:r>
          </a:p>
          <a:p>
            <a:pPr lvl="1"/>
            <a:r>
              <a:rPr lang="en-US" dirty="0" smtClean="0"/>
              <a:t>HDFS performance is (likely) slower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609600" y="5877580"/>
            <a:ext cx="8018157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</a:rPr>
              <a:t>For the most part, we’ll use the Hadoop terminology…</a:t>
            </a:r>
            <a:endParaRPr lang="en-US" sz="14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3"/>
          <p:cNvSpPr txBox="1">
            <a:spLocks noChangeArrowheads="1"/>
          </p:cNvSpPr>
          <p:nvPr/>
        </p:nvSpPr>
        <p:spPr bwMode="auto">
          <a:xfrm>
            <a:off x="0" y="6611938"/>
            <a:ext cx="27414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et </a:t>
            </a:r>
            <a:r>
              <a:rPr lang="en-US" sz="1000" b="0" dirty="0" smtClean="0">
                <a:solidFill>
                  <a:schemeClr val="bg1"/>
                </a:solidFill>
              </a:rPr>
              <a:t>al., SOSP </a:t>
            </a:r>
            <a:r>
              <a:rPr lang="en-US" sz="1000" b="0" dirty="0">
                <a:solidFill>
                  <a:schemeClr val="bg1"/>
                </a:solidFill>
              </a:rPr>
              <a:t>2003)</a:t>
            </a:r>
          </a:p>
        </p:txBody>
      </p:sp>
      <p:sp>
        <p:nvSpPr>
          <p:cNvPr id="113" name="Rectangle 6"/>
          <p:cNvSpPr>
            <a:spLocks noChangeArrowheads="1"/>
          </p:cNvSpPr>
          <p:nvPr/>
        </p:nvSpPr>
        <p:spPr bwMode="auto">
          <a:xfrm>
            <a:off x="1188720" y="2133600"/>
            <a:ext cx="109728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14" name="Straight Arrow Connector 53"/>
          <p:cNvCxnSpPr>
            <a:cxnSpLocks noChangeShapeType="1"/>
          </p:cNvCxnSpPr>
          <p:nvPr/>
        </p:nvCxnSpPr>
        <p:spPr bwMode="auto">
          <a:xfrm>
            <a:off x="2286000" y="2514600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cxnSp>
        <p:nvCxnSpPr>
          <p:cNvPr id="115" name="Straight Arrow Connector 55"/>
          <p:cNvCxnSpPr>
            <a:cxnSpLocks noChangeShapeType="1"/>
          </p:cNvCxnSpPr>
          <p:nvPr/>
        </p:nvCxnSpPr>
        <p:spPr bwMode="auto">
          <a:xfrm rot="10800000">
            <a:off x="2286000" y="2667000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16" name="TextBox 58"/>
          <p:cNvSpPr txBox="1">
            <a:spLocks noChangeArrowheads="1"/>
          </p:cNvSpPr>
          <p:nvPr/>
        </p:nvSpPr>
        <p:spPr bwMode="auto">
          <a:xfrm>
            <a:off x="2653514" y="2286000"/>
            <a:ext cx="140615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latin typeface="Arial" pitchFamily="34" charset="0"/>
                <a:cs typeface="Arial" pitchFamily="34" charset="0"/>
              </a:rPr>
              <a:t>(file name,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id)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7" name="TextBox 59"/>
          <p:cNvSpPr txBox="1">
            <a:spLocks noChangeArrowheads="1"/>
          </p:cNvSpPr>
          <p:nvPr/>
        </p:nvSpPr>
        <p:spPr bwMode="auto">
          <a:xfrm>
            <a:off x="2501114" y="2667000"/>
            <a:ext cx="1689886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block location)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8" name="TextBox 69"/>
          <p:cNvSpPr txBox="1">
            <a:spLocks noChangeArrowheads="1"/>
          </p:cNvSpPr>
          <p:nvPr/>
        </p:nvSpPr>
        <p:spPr bwMode="auto">
          <a:xfrm>
            <a:off x="4686300" y="3581400"/>
            <a:ext cx="168026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instructions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to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9" name="TextBox 70"/>
          <p:cNvSpPr txBox="1">
            <a:spLocks noChangeArrowheads="1"/>
          </p:cNvSpPr>
          <p:nvPr/>
        </p:nvSpPr>
        <p:spPr bwMode="auto">
          <a:xfrm>
            <a:off x="5589589" y="3962400"/>
            <a:ext cx="111601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 state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0" name="Straight Arrow Connector 71"/>
          <p:cNvCxnSpPr>
            <a:cxnSpLocks noChangeShapeType="1"/>
          </p:cNvCxnSpPr>
          <p:nvPr/>
        </p:nvCxnSpPr>
        <p:spPr bwMode="auto">
          <a:xfrm>
            <a:off x="1981200" y="4343400"/>
            <a:ext cx="2362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21" name="TextBox 72"/>
          <p:cNvSpPr txBox="1">
            <a:spLocks noChangeArrowheads="1"/>
          </p:cNvSpPr>
          <p:nvPr/>
        </p:nvSpPr>
        <p:spPr bwMode="auto">
          <a:xfrm>
            <a:off x="2362200" y="4081463"/>
            <a:ext cx="149912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byte range)</a:t>
            </a:r>
          </a:p>
        </p:txBody>
      </p:sp>
      <p:cxnSp>
        <p:nvCxnSpPr>
          <p:cNvPr id="122" name="Straight Arrow Connector 73"/>
          <p:cNvCxnSpPr>
            <a:cxnSpLocks noChangeShapeType="1"/>
          </p:cNvCxnSpPr>
          <p:nvPr/>
        </p:nvCxnSpPr>
        <p:spPr bwMode="auto">
          <a:xfrm rot="5400000" flipH="1" flipV="1">
            <a:off x="1181894" y="3542506"/>
            <a:ext cx="1600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23" name="Shape 79"/>
          <p:cNvCxnSpPr>
            <a:cxnSpLocks noChangeShapeType="1"/>
          </p:cNvCxnSpPr>
          <p:nvPr/>
        </p:nvCxnSpPr>
        <p:spPr bwMode="auto">
          <a:xfrm rot="10800000">
            <a:off x="1524000" y="2743200"/>
            <a:ext cx="2819400" cy="1752600"/>
          </a:xfrm>
          <a:prstGeom prst="bentConnector2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headE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124" name="TextBox 84"/>
          <p:cNvSpPr txBox="1">
            <a:spLocks noChangeArrowheads="1"/>
          </p:cNvSpPr>
          <p:nvPr/>
        </p:nvSpPr>
        <p:spPr bwMode="auto">
          <a:xfrm>
            <a:off x="2362200" y="4495800"/>
            <a:ext cx="82747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data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5" name="Rectangle 6"/>
          <p:cNvSpPr>
            <a:spLocks noChangeArrowheads="1"/>
          </p:cNvSpPr>
          <p:nvPr/>
        </p:nvSpPr>
        <p:spPr bwMode="auto">
          <a:xfrm>
            <a:off x="4343400" y="1828800"/>
            <a:ext cx="3124200" cy="1752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6" name="Rectangle 4"/>
          <p:cNvSpPr>
            <a:spLocks noChangeArrowheads="1"/>
          </p:cNvSpPr>
          <p:nvPr/>
        </p:nvSpPr>
        <p:spPr bwMode="auto">
          <a:xfrm>
            <a:off x="4343400" y="1828800"/>
            <a:ext cx="3124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4343400" y="3581400"/>
            <a:ext cx="1676400" cy="1707596"/>
            <a:chOff x="1828800" y="4572000"/>
            <a:chExt cx="1676400" cy="1707596"/>
          </a:xfrm>
        </p:grpSpPr>
        <p:grpSp>
          <p:nvGrpSpPr>
            <p:cNvPr id="128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31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2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3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34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5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36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7" name="Straight Connector 39"/>
              <p:cNvCxnSpPr>
                <a:cxnSpLocks noChangeShapeType="1"/>
                <a:endCxn id="134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8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9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40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29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30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1" name="Group 140"/>
          <p:cNvGrpSpPr/>
          <p:nvPr/>
        </p:nvGrpSpPr>
        <p:grpSpPr>
          <a:xfrm>
            <a:off x="6477000" y="3581400"/>
            <a:ext cx="1676400" cy="1707596"/>
            <a:chOff x="1828800" y="4572000"/>
            <a:chExt cx="1676400" cy="1707596"/>
          </a:xfrm>
        </p:grpSpPr>
        <p:grpSp>
          <p:nvGrpSpPr>
            <p:cNvPr id="142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45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6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7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48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9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50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1" name="Straight Connector 39"/>
              <p:cNvCxnSpPr>
                <a:cxnSpLocks noChangeShapeType="1"/>
                <a:endCxn id="148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2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3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54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43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44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155" name="TextBox 9"/>
          <p:cNvSpPr txBox="1">
            <a:spLocks noChangeArrowheads="1"/>
          </p:cNvSpPr>
          <p:nvPr/>
        </p:nvSpPr>
        <p:spPr bwMode="auto">
          <a:xfrm>
            <a:off x="4648200" y="2359025"/>
            <a:ext cx="12668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File namespace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0"/>
          <p:cNvSpPr txBox="1">
            <a:spLocks noChangeArrowheads="1"/>
          </p:cNvSpPr>
          <p:nvPr/>
        </p:nvSpPr>
        <p:spPr bwMode="auto">
          <a:xfrm>
            <a:off x="6276975" y="2162175"/>
            <a:ext cx="7048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en-US" sz="1200" b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foo</a:t>
            </a:r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/bar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7" name="Straight Connector 11"/>
          <p:cNvCxnSpPr>
            <a:cxnSpLocks noChangeShapeType="1"/>
          </p:cNvCxnSpPr>
          <p:nvPr/>
        </p:nvCxnSpPr>
        <p:spPr bwMode="auto">
          <a:xfrm rot="5400000">
            <a:off x="4949826" y="2640012"/>
            <a:ext cx="411162" cy="404813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8" name="Straight Connector 12"/>
          <p:cNvCxnSpPr>
            <a:cxnSpLocks noChangeShapeType="1"/>
          </p:cNvCxnSpPr>
          <p:nvPr/>
        </p:nvCxnSpPr>
        <p:spPr bwMode="auto">
          <a:xfrm rot="16200000" flipH="1">
            <a:off x="5362576" y="2625725"/>
            <a:ext cx="258762" cy="280987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9" name="Straight Connector 13"/>
          <p:cNvCxnSpPr>
            <a:cxnSpLocks noChangeShapeType="1"/>
          </p:cNvCxnSpPr>
          <p:nvPr/>
        </p:nvCxnSpPr>
        <p:spPr bwMode="auto">
          <a:xfrm rot="16200000" flipH="1">
            <a:off x="5295900" y="3238500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0" name="Straight Connector 14"/>
          <p:cNvCxnSpPr>
            <a:cxnSpLocks noChangeShapeType="1"/>
          </p:cNvCxnSpPr>
          <p:nvPr/>
        </p:nvCxnSpPr>
        <p:spPr bwMode="auto">
          <a:xfrm rot="10800000" flipV="1">
            <a:off x="5181600" y="3124200"/>
            <a:ext cx="228600" cy="22860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1" name="Straight Connector 15"/>
          <p:cNvCxnSpPr>
            <a:cxnSpLocks noChangeShapeType="1"/>
          </p:cNvCxnSpPr>
          <p:nvPr/>
        </p:nvCxnSpPr>
        <p:spPr bwMode="auto">
          <a:xfrm rot="16200000" flipH="1">
            <a:off x="5241925" y="2755900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2" name="Straight Connector 16"/>
          <p:cNvCxnSpPr>
            <a:cxnSpLocks noChangeShapeType="1"/>
          </p:cNvCxnSpPr>
          <p:nvPr/>
        </p:nvCxnSpPr>
        <p:spPr bwMode="auto">
          <a:xfrm rot="16200000" flipH="1">
            <a:off x="5032375" y="2979738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63" name="Rectangle 21"/>
          <p:cNvSpPr>
            <a:spLocks noChangeArrowheads="1"/>
          </p:cNvSpPr>
          <p:nvPr/>
        </p:nvSpPr>
        <p:spPr bwMode="auto">
          <a:xfrm>
            <a:off x="6400800" y="24384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block 3df2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64" name="Straight Connector 26"/>
          <p:cNvCxnSpPr>
            <a:cxnSpLocks noChangeShapeType="1"/>
          </p:cNvCxnSpPr>
          <p:nvPr/>
        </p:nvCxnSpPr>
        <p:spPr bwMode="auto">
          <a:xfrm>
            <a:off x="5141913" y="2865438"/>
            <a:ext cx="533400" cy="487362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5" name="Shape 29"/>
          <p:cNvCxnSpPr>
            <a:cxnSpLocks noChangeShapeType="1"/>
            <a:endCxn id="156" idx="1"/>
          </p:cNvCxnSpPr>
          <p:nvPr/>
        </p:nvCxnSpPr>
        <p:spPr bwMode="auto">
          <a:xfrm flipV="1">
            <a:off x="5686425" y="2300288"/>
            <a:ext cx="590550" cy="1014412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sm" len="sm"/>
          </a:ln>
        </p:spPr>
      </p:cxn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1188720" y="2133600"/>
            <a:ext cx="109728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Application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7" name="Rectangle 35"/>
          <p:cNvSpPr>
            <a:spLocks noChangeArrowheads="1"/>
          </p:cNvSpPr>
          <p:nvPr/>
        </p:nvSpPr>
        <p:spPr bwMode="auto">
          <a:xfrm>
            <a:off x="1188720" y="2438400"/>
            <a:ext cx="109728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Client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8" name="Rectangle 21"/>
          <p:cNvSpPr>
            <a:spLocks noChangeArrowheads="1"/>
          </p:cNvSpPr>
          <p:nvPr/>
        </p:nvSpPr>
        <p:spPr bwMode="auto">
          <a:xfrm>
            <a:off x="6400800" y="26670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9" name="Rectangle 21"/>
          <p:cNvSpPr>
            <a:spLocks noChangeArrowheads="1"/>
          </p:cNvSpPr>
          <p:nvPr/>
        </p:nvSpPr>
        <p:spPr bwMode="auto">
          <a:xfrm>
            <a:off x="6400800" y="28956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0" name="Rectangle 21"/>
          <p:cNvSpPr>
            <a:spLocks noChangeArrowheads="1"/>
          </p:cNvSpPr>
          <p:nvPr/>
        </p:nvSpPr>
        <p:spPr bwMode="auto">
          <a:xfrm>
            <a:off x="6400800" y="31242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1" name="Title 1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 Architecture</a:t>
            </a:r>
            <a:endParaRPr lang="en-US"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Namenode</a:t>
            </a:r>
            <a:r>
              <a:rPr lang="en-GB" dirty="0" smtClean="0"/>
              <a:t> Responsibilities</a:t>
            </a: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Managing the file system namespace:</a:t>
            </a:r>
          </a:p>
          <a:p>
            <a:pPr lvl="1"/>
            <a:r>
              <a:rPr lang="en-GB" dirty="0" smtClean="0"/>
              <a:t>Holds file/directory structure, metadata, file-to-block mapping, access permissions, etc.</a:t>
            </a:r>
          </a:p>
          <a:p>
            <a:r>
              <a:rPr lang="en-GB" dirty="0" smtClean="0"/>
              <a:t>Coordinating file operations:</a:t>
            </a:r>
          </a:p>
          <a:p>
            <a:pPr lvl="1"/>
            <a:r>
              <a:rPr lang="en-GB" dirty="0" smtClean="0"/>
              <a:t>Directs clients to </a:t>
            </a:r>
            <a:r>
              <a:rPr lang="en-GB" dirty="0" err="1" smtClean="0"/>
              <a:t>datanodes</a:t>
            </a:r>
            <a:r>
              <a:rPr lang="en-GB" dirty="0" smtClean="0"/>
              <a:t> for reads and writes</a:t>
            </a:r>
          </a:p>
          <a:p>
            <a:pPr lvl="1"/>
            <a:r>
              <a:rPr lang="en-GB" dirty="0" smtClean="0"/>
              <a:t>No data is moved through the </a:t>
            </a:r>
            <a:r>
              <a:rPr lang="en-GB" dirty="0" err="1" smtClean="0"/>
              <a:t>namenode</a:t>
            </a:r>
            <a:endParaRPr lang="en-GB" dirty="0" smtClean="0"/>
          </a:p>
          <a:p>
            <a:r>
              <a:rPr lang="en-GB" dirty="0" smtClean="0"/>
              <a:t>Maintaining overall health:</a:t>
            </a:r>
          </a:p>
          <a:p>
            <a:pPr lvl="1"/>
            <a:r>
              <a:rPr lang="en-GB" dirty="0" smtClean="0"/>
              <a:t>Periodic communication with the </a:t>
            </a:r>
            <a:r>
              <a:rPr lang="en-GB" dirty="0" err="1" smtClean="0"/>
              <a:t>datanodes</a:t>
            </a:r>
            <a:endParaRPr lang="en-GB" dirty="0" smtClean="0"/>
          </a:p>
          <a:p>
            <a:pPr lvl="1"/>
            <a:r>
              <a:rPr lang="en-GB" dirty="0" smtClean="0"/>
              <a:t>Block re-replication and rebalancing</a:t>
            </a:r>
          </a:p>
          <a:p>
            <a:pPr lvl="1"/>
            <a:r>
              <a:rPr lang="en-GB" dirty="0" smtClean="0"/>
              <a:t>Garbage collection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everything together…</a:t>
            </a:r>
            <a:endParaRPr lang="en-US" dirty="0"/>
          </a:p>
        </p:txBody>
      </p:sp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large data?</a:t>
            </a:r>
          </a:p>
          <a:p>
            <a:r>
              <a:rPr lang="en-US" dirty="0" smtClean="0"/>
              <a:t>Cloud computing and MapReduce</a:t>
            </a:r>
          </a:p>
          <a:p>
            <a:r>
              <a:rPr lang="en-US" dirty="0" smtClean="0"/>
              <a:t>Large-data processing: “big ideas”</a:t>
            </a:r>
          </a:p>
          <a:p>
            <a:r>
              <a:rPr lang="en-US" dirty="0" smtClean="0"/>
              <a:t>What is MapReduce?</a:t>
            </a:r>
          </a:p>
          <a:p>
            <a:r>
              <a:rPr lang="en-US" dirty="0" smtClean="0"/>
              <a:t>Importance of the underlying distributed file system</a:t>
            </a:r>
            <a:endParaRPr lang="en-US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SC01347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7200" dirty="0" smtClean="0">
                <a:solidFill>
                  <a:schemeClr val="tx1"/>
                </a:solidFill>
              </a:rPr>
              <a:t>Questions?</a:t>
            </a:r>
            <a:endParaRPr lang="en-US" sz="7200" dirty="0">
              <a:solidFill>
                <a:schemeClr val="tx1"/>
              </a:solidFill>
            </a:endParaRPr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151195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/>
              <a:t>Photo credit: Jimmy Lin</a:t>
            </a:r>
            <a:endParaRPr lang="en-US" sz="1000" b="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lhc26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01650"/>
            <a:ext cx="9144000" cy="5854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chemeClr val="bg1"/>
                </a:solidFill>
              </a:rPr>
              <a:t>Maximilien</a:t>
            </a:r>
            <a:r>
              <a:rPr lang="en-US" sz="1000" b="0" dirty="0" smtClean="0">
                <a:solidFill>
                  <a:schemeClr val="bg1"/>
                </a:solidFill>
              </a:rPr>
              <a:t> Brice, © CERN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 descr="lhc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603250"/>
            <a:ext cx="9144000" cy="5651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chemeClr val="bg1"/>
                </a:solidFill>
              </a:rPr>
              <a:t>Maximilien</a:t>
            </a:r>
            <a:r>
              <a:rPr lang="en-US" sz="1000" b="0" dirty="0" smtClean="0">
                <a:solidFill>
                  <a:schemeClr val="bg1"/>
                </a:solidFill>
              </a:rPr>
              <a:t> Brice, © CERN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data like more data!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0" y="1506538"/>
            <a:ext cx="5181600" cy="5199062"/>
            <a:chOff x="864" y="1257"/>
            <a:chExt cx="3264" cy="3275"/>
          </a:xfrm>
        </p:grpSpPr>
        <p:pic>
          <p:nvPicPr>
            <p:cNvPr id="12298" name="Picture 4" descr="BankoBrillDataGraph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00" y="1257"/>
              <a:ext cx="2928" cy="2747"/>
            </a:xfrm>
            <a:prstGeom prst="rect">
              <a:avLst/>
            </a:prstGeom>
            <a:noFill/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9" name="Text Box 6"/>
            <p:cNvSpPr txBox="1">
              <a:spLocks noChangeArrowheads="1"/>
            </p:cNvSpPr>
            <p:nvPr/>
          </p:nvSpPr>
          <p:spPr bwMode="auto">
            <a:xfrm>
              <a:off x="864" y="4377"/>
              <a:ext cx="1112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Banko</a:t>
              </a:r>
              <a:r>
                <a:rPr lang="en-US" sz="1000" b="0" dirty="0">
                  <a:solidFill>
                    <a:schemeClr val="bg1"/>
                  </a:solidFill>
                </a:rPr>
                <a:t> and Brill, ACL 2001)</a:t>
              </a:r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0" y="1905000"/>
            <a:ext cx="8705850" cy="4953000"/>
            <a:chOff x="0" y="1508"/>
            <a:chExt cx="5484" cy="3120"/>
          </a:xfrm>
        </p:grpSpPr>
        <p:pic>
          <p:nvPicPr>
            <p:cNvPr id="12296" name="Picture 5" descr="MT-LM-size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60" y="1508"/>
              <a:ext cx="3324" cy="233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7" name="Text Box 7"/>
            <p:cNvSpPr txBox="1">
              <a:spLocks noChangeArrowheads="1"/>
            </p:cNvSpPr>
            <p:nvPr/>
          </p:nvSpPr>
          <p:spPr bwMode="auto">
            <a:xfrm>
              <a:off x="0" y="4473"/>
              <a:ext cx="1121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Brants</a:t>
              </a:r>
              <a:r>
                <a:rPr lang="en-US" sz="1000" b="0" dirty="0">
                  <a:solidFill>
                    <a:schemeClr val="bg1"/>
                  </a:solidFill>
                </a:rPr>
                <a:t> et al., EMNLP 2007)</a:t>
              </a:r>
              <a:endParaRPr lang="en-US" sz="1800" b="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Oval 12"/>
          <p:cNvSpPr/>
          <p:nvPr/>
        </p:nvSpPr>
        <p:spPr bwMode="auto">
          <a:xfrm>
            <a:off x="7620000" y="4800600"/>
            <a:ext cx="1143000" cy="914400"/>
          </a:xfrm>
          <a:prstGeom prst="ellipse">
            <a:avLst/>
          </a:prstGeom>
          <a:noFill/>
          <a:ln w="6350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838200"/>
            <a:ext cx="26340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</a:rPr>
              <a:t>s/knowledge/data/g;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768111" y="5867400"/>
            <a:ext cx="41472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How do we get here if we’re not Google?</a:t>
            </a:r>
            <a:endParaRPr 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0" grpId="0"/>
      <p:bldP spid="11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32421</TotalTime>
  <Words>2710</Words>
  <Application>Microsoft Office PowerPoint</Application>
  <PresentationFormat>On-screen Show (4:3)</PresentationFormat>
  <Paragraphs>647</Paragraphs>
  <Slides>65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6" baseType="lpstr">
      <vt:lpstr>Default Design</vt:lpstr>
      <vt:lpstr>Slide 1</vt:lpstr>
      <vt:lpstr>What is this course about?</vt:lpstr>
      <vt:lpstr>What is MapReduce?</vt:lpstr>
      <vt:lpstr>Why large data?</vt:lpstr>
      <vt:lpstr>Slide 5</vt:lpstr>
      <vt:lpstr>How much data?</vt:lpstr>
      <vt:lpstr>Slide 7</vt:lpstr>
      <vt:lpstr>Slide 8</vt:lpstr>
      <vt:lpstr>No data like more data!</vt:lpstr>
      <vt:lpstr>What to do with more data?</vt:lpstr>
      <vt:lpstr>What is cloud computing?</vt:lpstr>
      <vt:lpstr>The best thing since sliced bread?</vt:lpstr>
      <vt:lpstr>Rebranding of web 2.0</vt:lpstr>
      <vt:lpstr>Slide 14</vt:lpstr>
      <vt:lpstr>Utility Computing</vt:lpstr>
      <vt:lpstr>Enabling Technology: Virtualization</vt:lpstr>
      <vt:lpstr>Everything as a Service</vt:lpstr>
      <vt:lpstr>Who cares?</vt:lpstr>
      <vt:lpstr>Course Administrivia</vt:lpstr>
      <vt:lpstr>Course Pre-requisites</vt:lpstr>
      <vt:lpstr>This course is not for you…</vt:lpstr>
      <vt:lpstr>Course components</vt:lpstr>
      <vt:lpstr>Cloud Resources</vt:lpstr>
      <vt:lpstr>Important Aside</vt:lpstr>
      <vt:lpstr>Slide 25</vt:lpstr>
      <vt:lpstr>Hadoop Zen</vt:lpstr>
      <vt:lpstr>How do we scale up?</vt:lpstr>
      <vt:lpstr>Slide 28</vt:lpstr>
      <vt:lpstr>Divide and Conquer</vt:lpstr>
      <vt:lpstr>Parallelization Challenges</vt:lpstr>
      <vt:lpstr>Common Theme?</vt:lpstr>
      <vt:lpstr>Slide 32</vt:lpstr>
      <vt:lpstr>Managing Multiple Workers</vt:lpstr>
      <vt:lpstr>Current Tools</vt:lpstr>
      <vt:lpstr>Where the rubber meets the road</vt:lpstr>
      <vt:lpstr>Slide 36</vt:lpstr>
      <vt:lpstr>Slide 37</vt:lpstr>
      <vt:lpstr>Slide 38</vt:lpstr>
      <vt:lpstr>Slide 39</vt:lpstr>
      <vt:lpstr>What’s the point?</vt:lpstr>
      <vt:lpstr>“Big Ideas”</vt:lpstr>
      <vt:lpstr>MapReduce</vt:lpstr>
      <vt:lpstr>Typical Large-Data Problem</vt:lpstr>
      <vt:lpstr>Roots in Functional Programming</vt:lpstr>
      <vt:lpstr>MapReduce</vt:lpstr>
      <vt:lpstr>Slide 46</vt:lpstr>
      <vt:lpstr>MapReduce</vt:lpstr>
      <vt:lpstr>MapReduce “Runtime”</vt:lpstr>
      <vt:lpstr>MapReduce</vt:lpstr>
      <vt:lpstr>Slide 50</vt:lpstr>
      <vt:lpstr>Two more details…</vt:lpstr>
      <vt:lpstr>“Hello World”: Word Count</vt:lpstr>
      <vt:lpstr>MapReduce can refer to…</vt:lpstr>
      <vt:lpstr>MapReduce Implementations</vt:lpstr>
      <vt:lpstr>Slide 55</vt:lpstr>
      <vt:lpstr>How do we get data to the workers?</vt:lpstr>
      <vt:lpstr>Distributed File System</vt:lpstr>
      <vt:lpstr>GFS: Assumptions</vt:lpstr>
      <vt:lpstr>GFS: Design Decisions</vt:lpstr>
      <vt:lpstr>From GFS to HDFS</vt:lpstr>
      <vt:lpstr>HDFS Architecture</vt:lpstr>
      <vt:lpstr>Namenode Responsibilities</vt:lpstr>
      <vt:lpstr>Putting everything together…</vt:lpstr>
      <vt:lpstr>Recap</vt:lpstr>
      <vt:lpstr>Questions?</vt:lpstr>
    </vt:vector>
  </TitlesOfParts>
  <Company>University of Maryland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6668</cp:revision>
  <dcterms:created xsi:type="dcterms:W3CDTF">2009-04-21T05:05:25Z</dcterms:created>
  <dcterms:modified xsi:type="dcterms:W3CDTF">2010-01-27T16:55:41Z</dcterms:modified>
</cp:coreProperties>
</file>